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65" r:id="rId4"/>
    <p:sldId id="266" r:id="rId5"/>
    <p:sldId id="269" r:id="rId6"/>
    <p:sldId id="274" r:id="rId7"/>
    <p:sldId id="275" r:id="rId8"/>
    <p:sldId id="258" r:id="rId9"/>
    <p:sldId id="270" r:id="rId10"/>
    <p:sldId id="271" r:id="rId11"/>
    <p:sldId id="272" r:id="rId12"/>
    <p:sldId id="262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553736-00B1-41A5-ACD9-0AE16299AEE8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CFEA0C-AD5D-4463-945B-F3E32EA1E2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71900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CFEA0C-AD5D-4463-945B-F3E32EA1E267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91192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CFEA0C-AD5D-4463-945B-F3E32EA1E267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84995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CFEA0C-AD5D-4463-945B-F3E32EA1E267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8838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065BE-0657-4A47-90AD-C21C55E16B19}" type="datetime4">
              <a:rPr lang="en-US" smtClean="0"/>
              <a:pPr/>
              <a:t>September 23,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BB8AF-C16A-4836-A92D-61834B5F0BA5}" type="datetime4">
              <a:rPr lang="en-US" smtClean="0"/>
              <a:pPr/>
              <a:t>September 23,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D2193-4505-4A75-99BB-880C6989A757}" type="datetime4">
              <a:rPr lang="en-US" smtClean="0"/>
              <a:pPr/>
              <a:t>September 23,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A18F4-33C3-445B-924C-31108C51719C}" type="datetime4">
              <a:rPr lang="en-US" smtClean="0"/>
              <a:pPr/>
              <a:t>September 23, 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7543A-E259-478F-9E0D-57BA40E442B7}" type="datetime4">
              <a:rPr lang="en-US" smtClean="0"/>
              <a:pPr/>
              <a:t>September 23, 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B012D-77A1-44B0-BB26-329BA1EE55C9}" type="datetime4">
              <a:rPr lang="en-US" smtClean="0"/>
              <a:pPr/>
              <a:t>September 23, 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499E-3031-413E-B01E-B94970708CAA}" type="datetime4">
              <a:rPr lang="en-US" smtClean="0"/>
              <a:pPr/>
              <a:t>September 23, 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EAB0C-2220-4D0E-A0DD-DB7FA0F742F4}" type="datetime4">
              <a:rPr lang="en-US" smtClean="0"/>
              <a:pPr/>
              <a:t>September 23, 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16D63-31BF-4B94-B6C5-E20B2C63F515}" type="datetime4">
              <a:rPr lang="en-US" smtClean="0"/>
              <a:pPr/>
              <a:t>September 23, 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C3AA4-67BE-44F7-809A-3582401494AF}" type="datetime4">
              <a:rPr lang="en-US" smtClean="0"/>
              <a:pPr/>
              <a:t>September 23,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2EEB-1769-4776-AD69-E7C1260563EB}" type="datetime4">
              <a:rPr lang="en-US" smtClean="0"/>
              <a:pPr/>
              <a:t>September 23,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62B1B13E-D5AF-485E-81A1-82A140076526}" type="datetime4">
              <a:rPr lang="en-US" smtClean="0"/>
              <a:pPr/>
              <a:t>September 23, 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119967" y="2544190"/>
            <a:ext cx="6511131" cy="329259"/>
          </a:xfrm>
        </p:spPr>
        <p:txBody>
          <a:bodyPr/>
          <a:lstStyle/>
          <a:p>
            <a:r>
              <a:rPr lang="en-GB" dirty="0">
                <a:latin typeface="SassoonPrimaryInfant" pitchFamily="2" charset="0"/>
              </a:rPr>
              <a:t>September </a:t>
            </a:r>
            <a:r>
              <a:rPr lang="en-GB" dirty="0" smtClean="0">
                <a:latin typeface="SassoonPrimaryInfant" pitchFamily="2" charset="0"/>
              </a:rPr>
              <a:t>2025</a:t>
            </a:r>
            <a:endParaRPr lang="en-GB" dirty="0">
              <a:latin typeface="SassoonPrimaryInfant" pitchFamily="2" charset="0"/>
            </a:endParaRPr>
          </a:p>
        </p:txBody>
      </p:sp>
      <p:sp>
        <p:nvSpPr>
          <p:cNvPr id="4" name="AutoShape 2" descr="https://imaging.seesaw.me/?url=https%3A%2F%2Fassets.seesaw.me%2Fuk%2Fa%2F2%2F2%2Ff%2Ff%2F0%2Fa22ff092-cbc7-4d09-9baf-a248c8c2360d.jpg%3A%3A%3A1676041660%3A%3A%3A1209600%3A%3A%3A1%3A%3A%3AZiqHxcDVGpXWignxmLQH9TQHRMO3mrcOeZfx6K-Zzipit9Qjph7U4kXvZRs5yY9x-9_s-TUms2fY03_0rQWKBw.jpg&amp;w=1080&amp;h=1080&amp;mode=cli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-549650" y="2299746"/>
            <a:ext cx="7218376" cy="1204306"/>
          </a:xfrm>
        </p:spPr>
        <p:txBody>
          <a:bodyPr/>
          <a:lstStyle/>
          <a:p>
            <a:r>
              <a:rPr lang="en-GB" sz="4400" b="1" dirty="0">
                <a:latin typeface="SassoonPrimaryInfant" pitchFamily="2" charset="0"/>
              </a:rPr>
              <a:t>PHONICS </a:t>
            </a:r>
            <a:r>
              <a:rPr lang="en-GB" sz="4400" b="1" dirty="0" smtClean="0">
                <a:latin typeface="SassoonPrimaryInfant" pitchFamily="2" charset="0"/>
              </a:rPr>
              <a:t>&amp; Reading </a:t>
            </a:r>
            <a:r>
              <a:rPr lang="en-GB" sz="4400" b="1" dirty="0">
                <a:latin typeface="SassoonPrimaryInfant" pitchFamily="2" charset="0"/>
              </a:rPr>
              <a:t>in </a:t>
            </a:r>
            <a:r>
              <a:rPr lang="en-GB" sz="4400" b="1" dirty="0" smtClean="0">
                <a:latin typeface="SassoonPrimaryInfant" pitchFamily="2" charset="0"/>
              </a:rPr>
              <a:t>Y1</a:t>
            </a:r>
            <a:endParaRPr lang="en-GB" sz="4400" b="1" dirty="0">
              <a:latin typeface="SassoonPrimaryInfant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6096" y="4112322"/>
            <a:ext cx="3436203" cy="249200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0404" y="4112322"/>
            <a:ext cx="1830259" cy="249200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576" y="160339"/>
            <a:ext cx="2747861" cy="175649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36096" y="1500666"/>
            <a:ext cx="3432081" cy="2416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4505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>
                <a:latin typeface="SassoonPrimaryInfant" pitchFamily="2" charset="0"/>
              </a:rPr>
              <a:pPr/>
              <a:t>2</a:t>
            </a:fld>
            <a:endParaRPr lang="en-US">
              <a:latin typeface="SassoonPrimaryInfant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8847" y="620688"/>
            <a:ext cx="777686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 smtClean="0">
                <a:latin typeface="SassoonPrimaryInfant" pitchFamily="2" charset="0"/>
              </a:rPr>
              <a:t>“The </a:t>
            </a:r>
            <a:r>
              <a:rPr lang="en-GB" sz="3200" b="1" dirty="0">
                <a:latin typeface="SassoonPrimaryInfant" pitchFamily="2" charset="0"/>
              </a:rPr>
              <a:t>more that you read, the more things you will know. The more you learn, the more places you will go."  </a:t>
            </a:r>
            <a:r>
              <a:rPr lang="en-GB" sz="3200" b="1" dirty="0" smtClean="0">
                <a:latin typeface="SassoonPrimaryInfant" pitchFamily="2" charset="0"/>
              </a:rPr>
              <a:t/>
            </a:r>
            <a:br>
              <a:rPr lang="en-GB" sz="3200" b="1" dirty="0" smtClean="0">
                <a:latin typeface="SassoonPrimaryInfant" pitchFamily="2" charset="0"/>
              </a:rPr>
            </a:br>
            <a:r>
              <a:rPr lang="en-GB" sz="3200" b="1" dirty="0" smtClean="0">
                <a:latin typeface="SassoonPrimaryInfant" pitchFamily="2" charset="0"/>
              </a:rPr>
              <a:t>Dr </a:t>
            </a:r>
            <a:r>
              <a:rPr lang="en-GB" sz="3200" b="1" dirty="0">
                <a:latin typeface="SassoonPrimaryInfant" pitchFamily="2" charset="0"/>
              </a:rPr>
              <a:t>Seuss  </a:t>
            </a:r>
          </a:p>
        </p:txBody>
      </p:sp>
      <p:sp>
        <p:nvSpPr>
          <p:cNvPr id="5" name="Rectangle 4"/>
          <p:cNvSpPr/>
          <p:nvPr/>
        </p:nvSpPr>
        <p:spPr>
          <a:xfrm>
            <a:off x="508847" y="2492896"/>
            <a:ext cx="789219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>
              <a:latin typeface="SassoonPrimaryInfant" pitchFamily="2" charset="0"/>
            </a:endParaRPr>
          </a:p>
          <a:p>
            <a:r>
              <a:rPr lang="en-GB" dirty="0">
                <a:latin typeface="SassoonPrimaryInfant" pitchFamily="2" charset="0"/>
              </a:rPr>
              <a:t>The National Literacy Trust has noted that becoming a lifetime reader is based on developing a deep love of reading.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9952" y="3857446"/>
            <a:ext cx="4764006" cy="28034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847" y="4098487"/>
            <a:ext cx="3415081" cy="2562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80843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3DD188E-0184-5238-1A9D-F2E192D902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DABB817-ECD5-BBA7-FF1F-D659DE899371}"/>
              </a:ext>
            </a:extLst>
          </p:cNvPr>
          <p:cNvSpPr>
            <a:spLocks noGrp="1"/>
          </p:cNvSpPr>
          <p:nvPr/>
        </p:nvSpPr>
        <p:spPr bwMode="auto">
          <a:xfrm>
            <a:off x="457200" y="612775"/>
            <a:ext cx="8229600" cy="563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lnSpc>
                <a:spcPct val="90000"/>
              </a:lnSpc>
              <a:buFont typeface="Arial" charset="0"/>
              <a:buNone/>
              <a:defRPr/>
            </a:pPr>
            <a:r>
              <a:rPr lang="en-GB" sz="4400" dirty="0">
                <a:solidFill>
                  <a:srgbClr val="002060"/>
                </a:solidFill>
                <a:latin typeface="SassoonPrimaryInfant" pitchFamily="2" charset="0"/>
              </a:rPr>
              <a:t>Our school uses the </a:t>
            </a:r>
          </a:p>
          <a:p>
            <a:pPr marL="0" indent="0" algn="ctr" eaLnBrk="1" hangingPunct="1">
              <a:lnSpc>
                <a:spcPct val="90000"/>
              </a:lnSpc>
              <a:buFont typeface="Arial" charset="0"/>
              <a:buNone/>
              <a:defRPr/>
            </a:pPr>
            <a:r>
              <a:rPr lang="en-GB" sz="4400" dirty="0">
                <a:solidFill>
                  <a:srgbClr val="0070C0"/>
                </a:solidFill>
                <a:latin typeface="SassoonPrimaryInfant" pitchFamily="2" charset="0"/>
              </a:rPr>
              <a:t>Phonics International programme</a:t>
            </a:r>
          </a:p>
          <a:p>
            <a:pPr marL="0" indent="0" algn="ctr" eaLnBrk="1" hangingPunct="1">
              <a:lnSpc>
                <a:spcPct val="90000"/>
              </a:lnSpc>
              <a:buFont typeface="Arial" charset="0"/>
              <a:buNone/>
              <a:defRPr/>
            </a:pPr>
            <a:endParaRPr lang="en-GB" sz="4400" dirty="0">
              <a:solidFill>
                <a:srgbClr val="0070C0"/>
              </a:solidFill>
              <a:latin typeface="SassoonPrimaryInfant" pitchFamily="2" charset="0"/>
            </a:endParaRPr>
          </a:p>
          <a:p>
            <a:pPr marL="0" indent="0" algn="ctr" eaLnBrk="1" hangingPunct="1">
              <a:lnSpc>
                <a:spcPct val="90000"/>
              </a:lnSpc>
              <a:buFont typeface="Arial" charset="0"/>
              <a:buNone/>
              <a:defRPr/>
            </a:pPr>
            <a:endParaRPr lang="en-GB" sz="4400" dirty="0">
              <a:solidFill>
                <a:srgbClr val="0070C0"/>
              </a:solidFill>
              <a:latin typeface="SassoonPrimaryInfant" pitchFamily="2" charset="0"/>
            </a:endParaRPr>
          </a:p>
          <a:p>
            <a:pPr marL="0" indent="0" algn="ctr" eaLnBrk="1" hangingPunct="1">
              <a:lnSpc>
                <a:spcPct val="90000"/>
              </a:lnSpc>
              <a:buFont typeface="Arial" charset="0"/>
              <a:buNone/>
              <a:defRPr/>
            </a:pPr>
            <a:endParaRPr lang="en-GB" sz="4400" dirty="0">
              <a:solidFill>
                <a:srgbClr val="0070C0"/>
              </a:solidFill>
              <a:latin typeface="SassoonPrimaryInfant" pitchFamily="2" charset="0"/>
            </a:endParaRPr>
          </a:p>
          <a:p>
            <a:pPr marL="0" indent="0" algn="ctr" eaLnBrk="1" hangingPunct="1">
              <a:lnSpc>
                <a:spcPct val="90000"/>
              </a:lnSpc>
              <a:buFont typeface="Arial" charset="0"/>
              <a:buNone/>
              <a:defRPr/>
            </a:pPr>
            <a:endParaRPr lang="en-GB" sz="4400" dirty="0">
              <a:solidFill>
                <a:srgbClr val="0070C0"/>
              </a:solidFill>
              <a:latin typeface="SassoonPrimaryInfant" pitchFamily="2" charset="0"/>
            </a:endParaRPr>
          </a:p>
          <a:p>
            <a:pPr marL="0" indent="0" algn="ctr" eaLnBrk="1" hangingPunct="1">
              <a:lnSpc>
                <a:spcPct val="90000"/>
              </a:lnSpc>
              <a:buFont typeface="Arial" charset="0"/>
              <a:buNone/>
              <a:defRPr/>
            </a:pPr>
            <a:r>
              <a:rPr lang="en-GB" sz="4400" dirty="0">
                <a:solidFill>
                  <a:srgbClr val="0070C0"/>
                </a:solidFill>
                <a:latin typeface="SassoonPrimaryInfant" pitchFamily="2" charset="0"/>
              </a:rPr>
              <a:t>www.phonicsinternational.com</a:t>
            </a:r>
          </a:p>
          <a:p>
            <a:pPr marL="0" indent="0" algn="ctr" eaLnBrk="1" hangingPunct="1">
              <a:lnSpc>
                <a:spcPct val="90000"/>
              </a:lnSpc>
              <a:buFont typeface="Arial" charset="0"/>
              <a:buNone/>
              <a:defRPr/>
            </a:pPr>
            <a:endParaRPr lang="en-GB" sz="4400" dirty="0">
              <a:solidFill>
                <a:schemeClr val="tx1"/>
              </a:solidFill>
              <a:latin typeface="SassoonPrimaryInfant" pitchFamily="2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B7D462AE-2971-0049-2C2B-46EBC45D39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1150" y="2420888"/>
            <a:ext cx="5981700" cy="2419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40085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7F7E73D-0DC0-2D0F-60F7-7151C842A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F289271A-5E14-9B48-DA33-26AAFF9CE196}"/>
              </a:ext>
            </a:extLst>
          </p:cNvPr>
          <p:cNvSpPr>
            <a:spLocks noGrp="1"/>
          </p:cNvSpPr>
          <p:nvPr/>
        </p:nvSpPr>
        <p:spPr bwMode="auto">
          <a:xfrm>
            <a:off x="171438" y="62068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600" kern="1200">
                <a:solidFill>
                  <a:srgbClr val="19C8E9"/>
                </a:solidFill>
                <a:latin typeface="+mj-lt"/>
                <a:ea typeface="+mj-ea"/>
                <a:cs typeface="+mj-cs"/>
              </a:defRPr>
            </a:lvl1pPr>
            <a:lvl2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19C8E9"/>
                </a:solidFill>
                <a:latin typeface="Calibri" pitchFamily="34" charset="0"/>
              </a:defRPr>
            </a:lvl2pPr>
            <a:lvl3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19C8E9"/>
                </a:solidFill>
                <a:latin typeface="Calibri" pitchFamily="34" charset="0"/>
              </a:defRPr>
            </a:lvl3pPr>
            <a:lvl4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19C8E9"/>
                </a:solidFill>
                <a:latin typeface="Calibri" pitchFamily="34" charset="0"/>
              </a:defRPr>
            </a:lvl4pPr>
            <a:lvl5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19C8E9"/>
                </a:solidFill>
                <a:latin typeface="Calibri" pitchFamily="34" charset="0"/>
              </a:defRPr>
            </a:lvl5pPr>
            <a:lvl6pPr marL="457200" algn="l" defTabSz="457200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19C8E9"/>
                </a:solidFill>
                <a:latin typeface="Calibri" pitchFamily="34" charset="0"/>
              </a:defRPr>
            </a:lvl6pPr>
            <a:lvl7pPr marL="914400" algn="l" defTabSz="457200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19C8E9"/>
                </a:solidFill>
                <a:latin typeface="Calibri" pitchFamily="34" charset="0"/>
              </a:defRPr>
            </a:lvl7pPr>
            <a:lvl8pPr marL="1371600" algn="l" defTabSz="457200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19C8E9"/>
                </a:solidFill>
                <a:latin typeface="Calibri" pitchFamily="34" charset="0"/>
              </a:defRPr>
            </a:lvl8pPr>
            <a:lvl9pPr marL="1828800" algn="l" defTabSz="457200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19C8E9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n-GB" b="1" dirty="0">
                <a:solidFill>
                  <a:schemeClr val="tx1"/>
                </a:solidFill>
                <a:latin typeface="SassoonPrimaryInfant" pitchFamily="2" charset="0"/>
              </a:rPr>
              <a:t>The Synthetic Phonics Teaching Principles 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B3F97475-B906-2A80-B144-37A201F65F09}"/>
              </a:ext>
            </a:extLst>
          </p:cNvPr>
          <p:cNvSpPr>
            <a:spLocks noGrp="1"/>
          </p:cNvSpPr>
          <p:nvPr/>
        </p:nvSpPr>
        <p:spPr bwMode="auto">
          <a:xfrm>
            <a:off x="482279" y="1556792"/>
            <a:ext cx="8229600" cy="4964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Font typeface="Arial" charset="0"/>
              <a:buNone/>
            </a:pPr>
            <a:r>
              <a:rPr lang="en-GB" sz="2800" b="1" dirty="0">
                <a:solidFill>
                  <a:schemeClr val="tx1"/>
                </a:solidFill>
                <a:latin typeface="SassoonPrimaryInfant" pitchFamily="2" charset="0"/>
              </a:rPr>
              <a:t>Teach: </a:t>
            </a:r>
          </a:p>
          <a:p>
            <a:pPr marL="0" indent="0" eaLnBrk="1" hangingPunct="1">
              <a:buFont typeface="Arial" charset="0"/>
              <a:buNone/>
            </a:pPr>
            <a:r>
              <a:rPr lang="en-GB" sz="2800" b="1" dirty="0">
                <a:solidFill>
                  <a:schemeClr val="tx1"/>
                </a:solidFill>
                <a:latin typeface="SassoonPrimaryInfant" pitchFamily="2" charset="0"/>
              </a:rPr>
              <a:t>KNOWLEDGE of the ALPHABETIC CODE </a:t>
            </a:r>
          </a:p>
          <a:p>
            <a:pPr marL="0" indent="0" algn="ctr" eaLnBrk="1" hangingPunct="1">
              <a:buFont typeface="Arial" charset="0"/>
              <a:buNone/>
            </a:pPr>
            <a:r>
              <a:rPr lang="en-GB" sz="2800" b="1" dirty="0">
                <a:solidFill>
                  <a:schemeClr val="tx1"/>
                </a:solidFill>
                <a:latin typeface="SassoonPrimaryInfant" pitchFamily="2" charset="0"/>
              </a:rPr>
              <a:t>= letters linked to the sounds of speech</a:t>
            </a:r>
          </a:p>
          <a:p>
            <a:pPr marL="0" indent="0" eaLnBrk="1" hangingPunct="1">
              <a:buFont typeface="Arial" charset="0"/>
              <a:buNone/>
            </a:pPr>
            <a:endParaRPr lang="en-GB" sz="2800" b="1" dirty="0">
              <a:solidFill>
                <a:schemeClr val="tx1"/>
              </a:solidFill>
              <a:latin typeface="SassoonPrimaryInfant" pitchFamily="2" charset="0"/>
            </a:endParaRPr>
          </a:p>
          <a:p>
            <a:pPr marL="0" indent="0" eaLnBrk="1" hangingPunct="1">
              <a:buFont typeface="Arial" charset="0"/>
              <a:buNone/>
            </a:pPr>
            <a:r>
              <a:rPr lang="en-GB" sz="2800" b="1" dirty="0">
                <a:solidFill>
                  <a:schemeClr val="tx1"/>
                </a:solidFill>
                <a:latin typeface="SassoonPrimaryInfant" pitchFamily="2" charset="0"/>
              </a:rPr>
              <a:t>THREE CORE SKILLS</a:t>
            </a:r>
          </a:p>
          <a:p>
            <a:pPr marL="971550" lvl="1" indent="-514350" eaLnBrk="1" hangingPunct="1">
              <a:buFont typeface="+mj-lt"/>
              <a:buAutoNum type="arabicPeriod"/>
            </a:pPr>
            <a:r>
              <a:rPr lang="en-GB" b="1" dirty="0" smtClean="0">
                <a:solidFill>
                  <a:schemeClr val="tx1"/>
                </a:solidFill>
                <a:latin typeface="SassoonPrimaryInfant" pitchFamily="2" charset="0"/>
              </a:rPr>
              <a:t>Decoding - ‘sounding </a:t>
            </a:r>
            <a:r>
              <a:rPr lang="en-GB" b="1" dirty="0">
                <a:solidFill>
                  <a:schemeClr val="tx1"/>
                </a:solidFill>
                <a:latin typeface="SassoonPrimaryInfant" pitchFamily="2" charset="0"/>
              </a:rPr>
              <a:t>out and blending’ for reading</a:t>
            </a:r>
          </a:p>
          <a:p>
            <a:pPr marL="971550" lvl="1" indent="-514350" eaLnBrk="1" hangingPunct="1">
              <a:buFont typeface="+mj-lt"/>
              <a:buAutoNum type="arabicPeriod"/>
            </a:pPr>
            <a:r>
              <a:rPr lang="en-GB" b="1" dirty="0" smtClean="0">
                <a:solidFill>
                  <a:schemeClr val="tx1"/>
                </a:solidFill>
                <a:latin typeface="SassoonPrimaryInfant" pitchFamily="2" charset="0"/>
              </a:rPr>
              <a:t>Encoding - identifying </a:t>
            </a:r>
            <a:r>
              <a:rPr lang="en-GB" b="1" dirty="0">
                <a:solidFill>
                  <a:schemeClr val="tx1"/>
                </a:solidFill>
                <a:latin typeface="SassoonPrimaryInfant" pitchFamily="2" charset="0"/>
              </a:rPr>
              <a:t>sounds in words for spelling</a:t>
            </a:r>
          </a:p>
          <a:p>
            <a:pPr marL="971550" lvl="1" indent="-514350" eaLnBrk="1" hangingPunct="1">
              <a:buFont typeface="+mj-lt"/>
              <a:buAutoNum type="arabicPeriod"/>
            </a:pPr>
            <a:r>
              <a:rPr lang="en-GB" b="1" dirty="0">
                <a:solidFill>
                  <a:schemeClr val="tx1"/>
                </a:solidFill>
                <a:latin typeface="SassoonPrimaryInfant" pitchFamily="2" charset="0"/>
              </a:rPr>
              <a:t>H</a:t>
            </a:r>
            <a:r>
              <a:rPr lang="en-GB" b="1" dirty="0" smtClean="0">
                <a:solidFill>
                  <a:schemeClr val="tx1"/>
                </a:solidFill>
                <a:latin typeface="SassoonPrimaryInfant" pitchFamily="2" charset="0"/>
              </a:rPr>
              <a:t>andwriting</a:t>
            </a:r>
            <a:endParaRPr lang="en-GB" b="1" dirty="0">
              <a:solidFill>
                <a:schemeClr val="tx1"/>
              </a:solidFill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36905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102078F-8B95-FE29-DB9F-2C8EAB5B03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59A21EF-263C-5CDA-4894-041B23F4D109}"/>
              </a:ext>
            </a:extLst>
          </p:cNvPr>
          <p:cNvSpPr>
            <a:spLocks noGrp="1"/>
          </p:cNvSpPr>
          <p:nvPr/>
        </p:nvSpPr>
        <p:spPr bwMode="auto">
          <a:xfrm>
            <a:off x="457200" y="332656"/>
            <a:ext cx="8229600" cy="552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>
              <a:buFont typeface="Arial" charset="0"/>
              <a:buNone/>
              <a:defRPr/>
            </a:pPr>
            <a:r>
              <a:rPr lang="en-GB" sz="4000" b="1" dirty="0">
                <a:solidFill>
                  <a:schemeClr val="tx1"/>
                </a:solidFill>
                <a:latin typeface="SassoonPrimaryInfant" pitchFamily="2" charset="0"/>
              </a:rPr>
              <a:t>What  is  the  alphabetic  code?</a:t>
            </a:r>
            <a:endParaRPr lang="en-GB" sz="2000" dirty="0">
              <a:solidFill>
                <a:schemeClr val="tx1"/>
              </a:solidFill>
              <a:latin typeface="SassoonPrimaryInfant" pitchFamily="2" charset="0"/>
            </a:endParaRPr>
          </a:p>
          <a:p>
            <a:pPr marL="0" indent="0" eaLnBrk="1" hangingPunct="1">
              <a:buFont typeface="Arial" charset="0"/>
              <a:buNone/>
              <a:defRPr/>
            </a:pPr>
            <a:endParaRPr lang="en-GB" sz="2800" b="1" dirty="0">
              <a:solidFill>
                <a:schemeClr val="tx1"/>
              </a:solidFill>
              <a:latin typeface="SassoonPrimaryInfant" pitchFamily="2" charset="0"/>
            </a:endParaRPr>
          </a:p>
          <a:p>
            <a:pPr marL="0" indent="0" eaLnBrk="1" hangingPunct="1">
              <a:buFont typeface="Arial" charset="0"/>
              <a:buNone/>
              <a:defRPr/>
            </a:pPr>
            <a:r>
              <a:rPr lang="en-GB" sz="2800" b="1" dirty="0">
                <a:solidFill>
                  <a:schemeClr val="tx1"/>
                </a:solidFill>
                <a:latin typeface="SassoonPrimaryInfant" pitchFamily="2" charset="0"/>
              </a:rPr>
              <a:t>Letters and letter groups are code for the individual sounds in our speech.</a:t>
            </a:r>
            <a:endParaRPr lang="en-GB" sz="2800" dirty="0">
              <a:solidFill>
                <a:schemeClr val="tx1"/>
              </a:solidFill>
              <a:latin typeface="SassoonPrimaryInfant" pitchFamily="2" charset="0"/>
            </a:endParaRPr>
          </a:p>
          <a:p>
            <a:pPr marL="0" indent="0" eaLnBrk="1" hangingPunct="1">
              <a:buFont typeface="Arial" charset="0"/>
              <a:buNone/>
              <a:defRPr/>
            </a:pPr>
            <a:r>
              <a:rPr lang="en-GB" sz="2800" b="1" dirty="0">
                <a:solidFill>
                  <a:schemeClr val="tx1"/>
                </a:solidFill>
                <a:latin typeface="SassoonPrimaryInfant" pitchFamily="2" charset="0"/>
              </a:rPr>
              <a:t>Decoding the letter symbols into sounds is the basis for reading:</a:t>
            </a:r>
          </a:p>
          <a:p>
            <a:pPr marL="0" indent="0" eaLnBrk="1" hangingPunct="1">
              <a:buFont typeface="Arial" charset="0"/>
              <a:buNone/>
              <a:defRPr/>
            </a:pPr>
            <a:endParaRPr lang="en-GB" sz="2800" b="1" dirty="0">
              <a:solidFill>
                <a:schemeClr val="tx1"/>
              </a:solidFill>
              <a:latin typeface="SassoonPrimaryInfant" pitchFamily="2" charset="0"/>
            </a:endParaRPr>
          </a:p>
          <a:p>
            <a:pPr marL="0" indent="0" algn="ctr" eaLnBrk="1" hangingPunct="1">
              <a:buFont typeface="Arial" charset="0"/>
              <a:buNone/>
              <a:defRPr/>
            </a:pPr>
            <a:r>
              <a:rPr lang="en-GB" sz="2800" dirty="0">
                <a:solidFill>
                  <a:schemeClr val="tx1"/>
                </a:solidFill>
                <a:latin typeface="SassoonPrimaryInfant" pitchFamily="2" charset="0"/>
              </a:rPr>
              <a:t>See the printed word</a:t>
            </a:r>
            <a:r>
              <a:rPr lang="en-GB" sz="2800" b="1" dirty="0">
                <a:solidFill>
                  <a:schemeClr val="tx1"/>
                </a:solidFill>
                <a:latin typeface="SassoonPrimaryInfant" pitchFamily="2" charset="0"/>
              </a:rPr>
              <a:t> soap, </a:t>
            </a:r>
            <a:r>
              <a:rPr lang="en-GB" sz="2800" dirty="0">
                <a:solidFill>
                  <a:schemeClr val="tx1"/>
                </a:solidFill>
                <a:latin typeface="SassoonPrimaryInfant" pitchFamily="2" charset="0"/>
              </a:rPr>
              <a:t>say the sounds </a:t>
            </a:r>
          </a:p>
          <a:p>
            <a:pPr marL="0" indent="0" algn="ctr" eaLnBrk="1" hangingPunct="1">
              <a:buFont typeface="Arial" charset="0"/>
              <a:buNone/>
              <a:defRPr/>
            </a:pPr>
            <a:r>
              <a:rPr lang="en-GB" sz="2800" b="1" dirty="0">
                <a:solidFill>
                  <a:schemeClr val="tx1"/>
                </a:solidFill>
                <a:latin typeface="SassoonPrimaryInfant" pitchFamily="2" charset="0"/>
              </a:rPr>
              <a:t>/s/ /</a:t>
            </a:r>
            <a:r>
              <a:rPr lang="en-GB" sz="2800" b="1" dirty="0" err="1">
                <a:solidFill>
                  <a:schemeClr val="tx1"/>
                </a:solidFill>
                <a:latin typeface="SassoonPrimaryInfant" pitchFamily="2" charset="0"/>
              </a:rPr>
              <a:t>oa</a:t>
            </a:r>
            <a:r>
              <a:rPr lang="en-GB" sz="2800" b="1" dirty="0">
                <a:solidFill>
                  <a:schemeClr val="tx1"/>
                </a:solidFill>
                <a:latin typeface="SassoonPrimaryInfant" pitchFamily="2" charset="0"/>
              </a:rPr>
              <a:t>/ /p/, </a:t>
            </a:r>
            <a:r>
              <a:rPr lang="en-GB" sz="2800" dirty="0">
                <a:solidFill>
                  <a:schemeClr val="tx1"/>
                </a:solidFill>
                <a:latin typeface="SassoonPrimaryInfant" pitchFamily="2" charset="0"/>
              </a:rPr>
              <a:t>blend the sounds to </a:t>
            </a:r>
            <a:r>
              <a:rPr lang="en-GB" sz="2800" dirty="0" smtClean="0">
                <a:solidFill>
                  <a:schemeClr val="tx1"/>
                </a:solidFill>
                <a:latin typeface="SassoonPrimaryInfant" pitchFamily="2" charset="0"/>
              </a:rPr>
              <a:t>read </a:t>
            </a:r>
            <a:r>
              <a:rPr lang="en-GB" sz="2800" b="1" dirty="0">
                <a:solidFill>
                  <a:schemeClr val="tx1"/>
                </a:solidFill>
                <a:latin typeface="SassoonPrimaryInfant" pitchFamily="2" charset="0"/>
              </a:rPr>
              <a:t>“soap” </a:t>
            </a:r>
          </a:p>
        </p:txBody>
      </p:sp>
    </p:spTree>
    <p:extLst>
      <p:ext uri="{BB962C8B-B14F-4D97-AF65-F5344CB8AC3E}">
        <p14:creationId xmlns:p14="http://schemas.microsoft.com/office/powerpoint/2010/main" val="18918149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SassoonPrimaryInfant" panose="00000400000000000000" pitchFamily="2" charset="0"/>
              </a:rPr>
              <a:t>Our phonics sheets</a:t>
            </a:r>
            <a:endParaRPr lang="en-GB" b="1" dirty="0">
              <a:latin typeface="SassoonPrimaryInfant" panose="00000400000000000000" pitchFamily="2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6</a:t>
            </a:fld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318" y="1122539"/>
            <a:ext cx="3772834" cy="51442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0032" y="1122539"/>
            <a:ext cx="3600954" cy="51442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413428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SassoonPrimaryInfant" panose="00000400000000000000" pitchFamily="2" charset="0"/>
              </a:rPr>
              <a:t>Phonics screening check</a:t>
            </a:r>
            <a:endParaRPr lang="en-GB" b="1" dirty="0">
              <a:latin typeface="SassoonPrimaryInfant" panose="000004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60" y="1412776"/>
            <a:ext cx="7520940" cy="3267701"/>
          </a:xfrm>
        </p:spPr>
        <p:txBody>
          <a:bodyPr>
            <a:noAutofit/>
          </a:bodyPr>
          <a:lstStyle/>
          <a:p>
            <a:r>
              <a:rPr lang="en-GB" sz="2000" b="0" dirty="0" smtClean="0">
                <a:latin typeface="SassoonPrimaryInfant" pitchFamily="2" charset="0"/>
              </a:rPr>
              <a:t>In June, all Year 1 children will undertake a phonics screening check, to assess the standard of their decoding and blending skills.</a:t>
            </a:r>
          </a:p>
          <a:p>
            <a:r>
              <a:rPr lang="en-GB" sz="2000" b="0" dirty="0" smtClean="0">
                <a:latin typeface="SassoonPrimaryInfant" pitchFamily="2" charset="0"/>
              </a:rPr>
              <a:t>The test contains 40 real and ‘alien’ words for the children to read.</a:t>
            </a:r>
          </a:p>
          <a:p>
            <a:r>
              <a:rPr lang="en-GB" sz="2000" b="0" dirty="0" smtClean="0">
                <a:latin typeface="SassoonPrimaryInfant" pitchFamily="2" charset="0"/>
              </a:rPr>
              <a:t>The results are used to analyse the school’s performance. The results won’t have any impact on your child so please do not worry! </a:t>
            </a:r>
          </a:p>
          <a:p>
            <a:r>
              <a:rPr lang="en-GB" sz="2000" b="0" dirty="0" smtClean="0">
                <a:latin typeface="SassoonPrimaryInfant" pitchFamily="2" charset="0"/>
              </a:rPr>
              <a:t>If your child does not reach the pass mark (which is usually 32/40), then they can retake it in Year 2.</a:t>
            </a:r>
            <a:endParaRPr lang="en-GB" sz="2000" b="0" dirty="0">
              <a:latin typeface="SassoonPrimaryInfant" pitchFamily="2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7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8024" y="3761993"/>
            <a:ext cx="3926449" cy="2911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9691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SassoonPrimaryInfant" pitchFamily="2" charset="0"/>
              </a:rPr>
              <a:t>Reading at CKIS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639044" y="1196752"/>
            <a:ext cx="7704856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SassoonPrimaryInfant" pitchFamily="2" charset="0"/>
              </a:rPr>
              <a:t>Daily ERIC time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SassoonPrimaryInfant" pitchFamily="2" charset="0"/>
              </a:rPr>
              <a:t>Daily whole class story time – fiction/nonfiction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SassoonPrimaryInfant" pitchFamily="2" charset="0"/>
              </a:rPr>
              <a:t>Individual reading with member of staff – aim for x1 a week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SassoonPrimaryInfant" pitchFamily="2" charset="0"/>
              </a:rPr>
              <a:t>X2 Guided Comprehension (VIPERS) </a:t>
            </a:r>
            <a:r>
              <a:rPr lang="en-GB" sz="2000" dirty="0" smtClean="0">
                <a:latin typeface="SassoonPrimaryInfant" pitchFamily="2" charset="0"/>
              </a:rPr>
              <a:t>sessions </a:t>
            </a:r>
            <a:r>
              <a:rPr lang="en-GB" sz="2000" dirty="0">
                <a:latin typeface="SassoonPrimaryInfant" pitchFamily="2" charset="0"/>
              </a:rPr>
              <a:t>per </a:t>
            </a:r>
            <a:r>
              <a:rPr lang="en-GB" sz="2000" dirty="0" smtClean="0">
                <a:latin typeface="SassoonPrimaryInfant" pitchFamily="2" charset="0"/>
              </a:rPr>
              <a:t>week (Summer term)</a:t>
            </a:r>
            <a:endParaRPr lang="en-GB" sz="2000" dirty="0">
              <a:latin typeface="SassoonPrimaryInfant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SassoonPrimaryInfant" pitchFamily="2" charset="0"/>
              </a:rPr>
              <a:t>‘Dream Reads’ book to take home</a:t>
            </a:r>
            <a:endParaRPr lang="en-GB" sz="2000" dirty="0">
              <a:latin typeface="SassoonPrimaryInfant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SassoonPrimaryInfant" pitchFamily="2" charset="0"/>
              </a:rPr>
              <a:t>Birthday books – Amazon wish list (we will be updating this!)</a:t>
            </a:r>
            <a:endParaRPr lang="en-GB" sz="2000" dirty="0">
              <a:latin typeface="SassoonPrimaryInfant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SassoonPrimaryInfant" pitchFamily="2" charset="0"/>
              </a:rPr>
              <a:t>Reading Champion every week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SassoonPrimaryInfant" pitchFamily="2" charset="0"/>
              </a:rPr>
              <a:t>We have an open book corner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SassoonPrimaryInfant" pitchFamily="2" charset="0"/>
              </a:rPr>
              <a:t>High quality text for each foundation subject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SassoonPrimaryInfant" pitchFamily="2" charset="0"/>
              </a:rPr>
              <a:t>World Book Day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SassoonPrimaryInfant" pitchFamily="2" charset="0"/>
              </a:rPr>
              <a:t>School library</a:t>
            </a:r>
            <a:endParaRPr lang="en-GB" sz="2000" dirty="0">
              <a:latin typeface="SassoonPrimaryInfant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SassoonPrimaryInfant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7828" y="3645024"/>
            <a:ext cx="1996130" cy="304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8516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SassoonPrimaryInfant" pitchFamily="2" charset="0"/>
              </a:rPr>
              <a:t>Reading books</a:t>
            </a:r>
            <a:endParaRPr lang="en-GB" b="1" dirty="0">
              <a:latin typeface="SassoonPrimaryInfant" pitchFamily="2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9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36" y="1772816"/>
            <a:ext cx="2252410" cy="259228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059832" y="1556792"/>
            <a:ext cx="547260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 dirty="0">
                <a:latin typeface="SassoonPrimaryInfant" pitchFamily="2" charset="0"/>
              </a:rPr>
              <a:t>‘Tree’ books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>
              <a:latin typeface="SassoonPrimaryInfant" pitchFamily="2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SassoonPrimaryInfant" pitchFamily="2" charset="0"/>
              </a:rPr>
              <a:t>These books should be just below the children’s phonic ability and contain digraphs which the children have a secure understanding of. The children should be able to read these books with increasing fluency.</a:t>
            </a:r>
          </a:p>
        </p:txBody>
      </p:sp>
    </p:spTree>
    <p:extLst>
      <p:ext uri="{BB962C8B-B14F-4D97-AF65-F5344CB8AC3E}">
        <p14:creationId xmlns:p14="http://schemas.microsoft.com/office/powerpoint/2010/main" val="669188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SassoonPrimaryInfant" pitchFamily="2" charset="0"/>
              </a:rPr>
              <a:t>Reading books</a:t>
            </a:r>
            <a:endParaRPr lang="en-GB" b="1" dirty="0">
              <a:latin typeface="SassoonPrimaryInfant" pitchFamily="2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4572000" y="1556792"/>
            <a:ext cx="396044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SassoonPrimaryInfant" pitchFamily="2" charset="0"/>
              </a:rPr>
              <a:t>Phonetically decodable books which directly link to the phonics being taught in school that week.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SassoonPrimaryInfant" pitchFamily="2" charset="0"/>
              </a:rPr>
              <a:t>These are sometimes repeated, depending on whether the class/individual children are struggling with specific digraphs.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>
              <a:latin typeface="Sassoon Infant Std" panose="020B050302010303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0" y="1688181"/>
            <a:ext cx="1989954" cy="278420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41474" y="1688180"/>
            <a:ext cx="1996844" cy="2820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04052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SassoonPrimaryInfant" pitchFamily="2" charset="0"/>
              </a:rPr>
              <a:t>Reading books</a:t>
            </a:r>
            <a:endParaRPr lang="en-GB" b="1" dirty="0">
              <a:latin typeface="SassoonPrimaryInfant" pitchFamily="2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11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36" y="1628800"/>
            <a:ext cx="3459411" cy="309634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367017" y="1772816"/>
            <a:ext cx="396044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 dirty="0" smtClean="0">
                <a:latin typeface="SassoonPrimaryInfant" pitchFamily="2" charset="0"/>
              </a:rPr>
              <a:t>Dream Reads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b="1" dirty="0">
              <a:latin typeface="SassoonPrimaryInfant" pitchFamily="2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latin typeface="SassoonPrimaryInfant" pitchFamily="2" charset="0"/>
              </a:rPr>
              <a:t>The children read a range of high-quality fiction and non-fiction texts during ERIC time.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latin typeface="SassoonPrimaryInfant" pitchFamily="2" charset="0"/>
              </a:rPr>
              <a:t>They can choose one they like to share with you at home!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>
              <a:latin typeface="Sassoon Infant Std" panose="020B0503020103030203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>
              <a:latin typeface="Sassoon Infant Std" panose="020B0503020103030203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>
              <a:latin typeface="Sassoon Infant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99597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349" y="778416"/>
            <a:ext cx="7520940" cy="548640"/>
          </a:xfrm>
        </p:spPr>
        <p:txBody>
          <a:bodyPr/>
          <a:lstStyle/>
          <a:p>
            <a:r>
              <a:rPr lang="en-GB" b="1" dirty="0">
                <a:latin typeface="SassoonPrimaryInfant" pitchFamily="2" charset="0"/>
              </a:rPr>
              <a:t>What can we do to help at home?</a:t>
            </a:r>
            <a:br>
              <a:rPr lang="en-GB" b="1" dirty="0">
                <a:latin typeface="SassoonPrimaryInfant" pitchFamily="2" charset="0"/>
              </a:rPr>
            </a:br>
            <a:r>
              <a:rPr lang="en-GB" b="1" dirty="0">
                <a:latin typeface="SassoonPrimaryInfant" pitchFamily="2" charset="0"/>
              </a:rPr>
              <a:t/>
            </a:r>
            <a:br>
              <a:rPr lang="en-GB" b="1" dirty="0">
                <a:latin typeface="SassoonPrimaryInfant" pitchFamily="2" charset="0"/>
              </a:rPr>
            </a:br>
            <a:endParaRPr lang="en-GB" b="1" dirty="0">
              <a:latin typeface="SassoonPrimaryInfant" pitchFamily="2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539552" y="1268760"/>
            <a:ext cx="842493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PrimaryInfant" pitchFamily="2" charset="0"/>
              </a:rPr>
              <a:t>Year </a:t>
            </a:r>
            <a:r>
              <a:rPr lang="en-GB" dirty="0">
                <a:latin typeface="SassoonPrimaryInfant" pitchFamily="2" charset="0"/>
              </a:rPr>
              <a:t>1 is a “bridge to fluency” so we are aiming for the children to move on from blending individual sounds </a:t>
            </a:r>
            <a:r>
              <a:rPr lang="en-GB" dirty="0" smtClean="0">
                <a:latin typeface="SassoonPrimaryInfant" pitchFamily="2" charset="0"/>
              </a:rPr>
              <a:t>into a word to being able to read a whole word and then sentences fluently.</a:t>
            </a:r>
          </a:p>
          <a:p>
            <a:r>
              <a:rPr lang="en-GB" dirty="0" smtClean="0">
                <a:latin typeface="SassoonPrimaryInfant" pitchFamily="2" charset="0"/>
              </a:rPr>
              <a:t>To support this at home, we need to encourage children to re-read words and sentences back.</a:t>
            </a:r>
          </a:p>
          <a:p>
            <a:endParaRPr lang="en-GB" i="1" dirty="0">
              <a:latin typeface="SassoonPrimaryInfant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SassoonPrimaryInfant" pitchFamily="2" charset="0"/>
              </a:rPr>
              <a:t>Read with your child EVERY </a:t>
            </a:r>
            <a:r>
              <a:rPr lang="en-GB" dirty="0" smtClean="0">
                <a:latin typeface="SassoonPrimaryInfant" pitchFamily="2" charset="0"/>
              </a:rPr>
              <a:t>day</a:t>
            </a:r>
          </a:p>
          <a:p>
            <a:endParaRPr lang="en-GB" dirty="0" smtClean="0">
              <a:latin typeface="SassoonPrimaryInfant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SassoonPrimaryInfant" pitchFamily="2" charset="0"/>
              </a:rPr>
              <a:t>Record </a:t>
            </a:r>
            <a:r>
              <a:rPr lang="en-GB" dirty="0">
                <a:latin typeface="SassoonPrimaryInfant" pitchFamily="2" charset="0"/>
              </a:rPr>
              <a:t>all reading at home in their reading diary</a:t>
            </a:r>
          </a:p>
          <a:p>
            <a:endParaRPr lang="en-GB" dirty="0">
              <a:latin typeface="SassoonPrimaryInfant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SassoonPrimaryInfant" pitchFamily="2" charset="0"/>
              </a:rPr>
              <a:t>Read to </a:t>
            </a:r>
            <a:r>
              <a:rPr lang="en-GB" dirty="0" smtClean="0">
                <a:latin typeface="SassoonPrimaryInfant" pitchFamily="2" charset="0"/>
              </a:rPr>
              <a:t>them and talk about the story</a:t>
            </a:r>
          </a:p>
          <a:p>
            <a:endParaRPr lang="en-GB" dirty="0">
              <a:latin typeface="SassoonPrimaryInfant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SassoonPrimaryInfant" pitchFamily="2" charset="0"/>
              </a:rPr>
              <a:t>Read when you are out and about – menus, signs, recipes, road signs etc</a:t>
            </a:r>
            <a:r>
              <a:rPr lang="en-GB" dirty="0" smtClean="0">
                <a:latin typeface="SassoonPrimaryInfant" pitchFamily="2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SassoonPrimaryInfant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SassoonPrimaryInfant" pitchFamily="2" charset="0"/>
              </a:rPr>
              <a:t>Revisit the phonics folders regularly at </a:t>
            </a:r>
            <a:r>
              <a:rPr lang="en-GB" dirty="0" smtClean="0">
                <a:latin typeface="SassoonPrimaryInfant" pitchFamily="2" charset="0"/>
              </a:rPr>
              <a:t>home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SassoonPrimaryInfant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SassoonPrimaryInfant" pitchFamily="2" charset="0"/>
              </a:rPr>
              <a:t>Use the weekly </a:t>
            </a:r>
            <a:r>
              <a:rPr lang="en-GB" smtClean="0">
                <a:latin typeface="SassoonPrimaryInfant" pitchFamily="2" charset="0"/>
              </a:rPr>
              <a:t>Wand phonics links</a:t>
            </a:r>
            <a:endParaRPr lang="en-GB" dirty="0" smtClean="0">
              <a:latin typeface="SassoonPrimaryInfant" pitchFamily="2" charset="0"/>
            </a:endParaRPr>
          </a:p>
          <a:p>
            <a:endParaRPr lang="en-GB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809631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Custom 1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969696"/>
      </a:accent1>
      <a:accent2>
        <a:srgbClr val="FFFF00"/>
      </a:accent2>
      <a:accent3>
        <a:srgbClr val="C0C0C0"/>
      </a:accent3>
      <a:accent4>
        <a:srgbClr val="FFFF00"/>
      </a:accent4>
      <a:accent5>
        <a:srgbClr val="EAEAEA"/>
      </a:accent5>
      <a:accent6>
        <a:srgbClr val="91A7AB"/>
      </a:accent6>
      <a:hlink>
        <a:srgbClr val="FFFF00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256</TotalTime>
  <Words>586</Words>
  <Application>Microsoft Office PowerPoint</Application>
  <PresentationFormat>On-screen Show (4:3)</PresentationFormat>
  <Paragraphs>88</Paragraphs>
  <Slides>12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1" baseType="lpstr">
      <vt:lpstr>Arial</vt:lpstr>
      <vt:lpstr>Calibri</vt:lpstr>
      <vt:lpstr>Franklin Gothic Book</vt:lpstr>
      <vt:lpstr>Franklin Gothic Medium</vt:lpstr>
      <vt:lpstr>Sassoon Infant Std</vt:lpstr>
      <vt:lpstr>SassoonPrimaryInfant</vt:lpstr>
      <vt:lpstr>Tunga</vt:lpstr>
      <vt:lpstr>Wingdings</vt:lpstr>
      <vt:lpstr>Angles</vt:lpstr>
      <vt:lpstr>PHONICS &amp; Reading in Y1</vt:lpstr>
      <vt:lpstr>PowerPoint Presentation</vt:lpstr>
      <vt:lpstr>PowerPoint Presentation</vt:lpstr>
      <vt:lpstr>PowerPoint Presentation</vt:lpstr>
      <vt:lpstr>PowerPoint Presentation</vt:lpstr>
      <vt:lpstr>Our phonics sheets</vt:lpstr>
      <vt:lpstr>Phonics screening check</vt:lpstr>
      <vt:lpstr>Reading at CKIS</vt:lpstr>
      <vt:lpstr>Reading books</vt:lpstr>
      <vt:lpstr>Reading books</vt:lpstr>
      <vt:lpstr>Reading books</vt:lpstr>
      <vt:lpstr>What can we do to help at home?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Reading in Y2</dc:title>
  <dc:creator>beckbrine</dc:creator>
  <cp:lastModifiedBy>Lauren Smart</cp:lastModifiedBy>
  <cp:revision>60</cp:revision>
  <dcterms:created xsi:type="dcterms:W3CDTF">2023-02-11T09:30:12Z</dcterms:created>
  <dcterms:modified xsi:type="dcterms:W3CDTF">2025-09-23T15:26:09Z</dcterms:modified>
</cp:coreProperties>
</file>