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75" r:id="rId4"/>
    <p:sldId id="258" r:id="rId5"/>
    <p:sldId id="259" r:id="rId6"/>
    <p:sldId id="273" r:id="rId7"/>
    <p:sldId id="260" r:id="rId8"/>
    <p:sldId id="284" r:id="rId9"/>
    <p:sldId id="285" r:id="rId10"/>
    <p:sldId id="271" r:id="rId11"/>
    <p:sldId id="276" r:id="rId12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BD96C62-6974-47DA-80D1-D9046AB05B70}">
          <p14:sldIdLst>
            <p14:sldId id="256"/>
            <p14:sldId id="257"/>
            <p14:sldId id="275"/>
            <p14:sldId id="258"/>
            <p14:sldId id="259"/>
            <p14:sldId id="273"/>
            <p14:sldId id="260"/>
            <p14:sldId id="284"/>
            <p14:sldId id="285"/>
            <p14:sldId id="271"/>
            <p14:sldId id="276"/>
          </p14:sldIdLst>
        </p14:section>
        <p14:section name="Untitled Section" id="{71D546CC-EA33-454B-9BAE-9CA29D3F69B4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34" autoAdjust="0"/>
    <p:restoredTop sz="94702" autoAdjust="0"/>
  </p:normalViewPr>
  <p:slideViewPr>
    <p:cSldViewPr>
      <p:cViewPr>
        <p:scale>
          <a:sx n="67" d="100"/>
          <a:sy n="67" d="100"/>
        </p:scale>
        <p:origin x="1949" y="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00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DFAD5B-2D61-4716-86A8-705709A20247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456613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00" y="6456613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B84DD-ACA9-4E42-803C-41C37F81C2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96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80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1352F-D762-43B0-8CA5-1C63773A14DE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800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E69B65-91A1-4038-AF1C-253B0C3CBF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2615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616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033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69B65-91A1-4038-AF1C-253B0C3CBF5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171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3317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38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8973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5700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4476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2322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9410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756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806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3945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4815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750DD-950A-458B-9C19-AB933259AE02}" type="datetimeFigureOut">
              <a:rPr lang="en-GB" smtClean="0"/>
              <a:t>18/09/2025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1B080-82DE-4E9E-88E6-38A478B678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614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SassoonPrimaryInfant" pitchFamily="2" charset="0"/>
                <a:cs typeface="Aharoni" pitchFamily="2" charset="-79"/>
              </a:rPr>
              <a:t>Teaching Mathematics at Charlton Kings Infants’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>
                <a:latin typeface="SassoonPrimaryInfant" pitchFamily="2" charset="0"/>
                <a:cs typeface="Arial" panose="020B0604020202020204" pitchFamily="34" charset="0"/>
              </a:rPr>
              <a:t>Parent Workshops</a:t>
            </a:r>
          </a:p>
          <a:p>
            <a:r>
              <a:rPr lang="en-GB" b="1" dirty="0">
                <a:latin typeface="SassoonPrimaryInfant" pitchFamily="2" charset="0"/>
                <a:cs typeface="Arial" panose="020B0604020202020204" pitchFamily="34" charset="0"/>
              </a:rPr>
              <a:t>September 2025</a:t>
            </a:r>
          </a:p>
        </p:txBody>
      </p:sp>
      <p:pic>
        <p:nvPicPr>
          <p:cNvPr id="1025" name="Picture 1" descr="Charlton Kings Infants School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29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Aims of the Session: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r>
              <a:rPr lang="en-GB" sz="2800" dirty="0">
                <a:latin typeface="SassoonPrimaryInfant" pitchFamily="2" charset="0"/>
                <a:cs typeface="Arial" pitchFamily="34" charset="0"/>
              </a:rPr>
              <a:t>To understand the expectations by the end of YR</a:t>
            </a:r>
          </a:p>
          <a:p>
            <a:pPr marL="0" indent="0">
              <a:buNone/>
            </a:pPr>
            <a:endParaRPr lang="en-GB" sz="2800" dirty="0">
              <a:latin typeface="SassoonPrimaryInfant" pitchFamily="2" charset="0"/>
              <a:cs typeface="Arial" pitchFamily="34" charset="0"/>
            </a:endParaRPr>
          </a:p>
          <a:p>
            <a:r>
              <a:rPr lang="en-GB" sz="2800" dirty="0">
                <a:latin typeface="SassoonPrimaryInfant" pitchFamily="2" charset="0"/>
                <a:cs typeface="Arial" pitchFamily="34" charset="0"/>
              </a:rPr>
              <a:t>To understand how mathematics is taught at CKIS</a:t>
            </a:r>
          </a:p>
          <a:p>
            <a:endParaRPr lang="en-GB" sz="2800" dirty="0">
              <a:latin typeface="SassoonPrimaryInfant" pitchFamily="2" charset="0"/>
              <a:cs typeface="Arial" pitchFamily="34" charset="0"/>
            </a:endParaRPr>
          </a:p>
          <a:p>
            <a:r>
              <a:rPr lang="en-GB" sz="2800" dirty="0">
                <a:latin typeface="SassoonPrimaryInfant" pitchFamily="2" charset="0"/>
                <a:cs typeface="Arial" pitchFamily="34" charset="0"/>
              </a:rPr>
              <a:t>To understand how to support children’s learning at home</a:t>
            </a:r>
          </a:p>
          <a:p>
            <a:endParaRPr lang="en-GB" sz="2800" dirty="0">
              <a:latin typeface="SassoonPrimaryInfant" pitchFamily="2" charset="0"/>
              <a:cs typeface="Arial" pitchFamily="34" charset="0"/>
            </a:endParaRPr>
          </a:p>
          <a:p>
            <a:pPr marL="0" indent="0">
              <a:buNone/>
            </a:pPr>
            <a:endParaRPr lang="en-GB" sz="2800" dirty="0">
              <a:latin typeface="SassoonPrimaryInfant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22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Introduction</a:t>
            </a: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>
                <a:latin typeface="SassoonPrimaryInfant" pitchFamily="2" charset="0"/>
                <a:cs typeface="Arial" pitchFamily="34" charset="0"/>
              </a:rPr>
              <a:t>Mathematics is a ‘Specific Area of Learning’ in the Early Years Foundation Stage.</a:t>
            </a:r>
          </a:p>
          <a:p>
            <a:pPr marL="0" indent="0">
              <a:buNone/>
            </a:pPr>
            <a:endParaRPr lang="en-GB" sz="2800" dirty="0">
              <a:latin typeface="SassoonPrimaryInfant" pitchFamily="2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SassoonPrimaryInfant" pitchFamily="2" charset="0"/>
                <a:cs typeface="Arial" pitchFamily="34" charset="0"/>
              </a:rPr>
              <a:t>Mathematics is broken up into two Early Learning Goals (ELGs). These are: ‘Number’ and ‘Numerical Patterns’.</a:t>
            </a:r>
          </a:p>
        </p:txBody>
      </p:sp>
    </p:spTree>
    <p:extLst>
      <p:ext uri="{BB962C8B-B14F-4D97-AF65-F5344CB8AC3E}">
        <p14:creationId xmlns:p14="http://schemas.microsoft.com/office/powerpoint/2010/main" val="369654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Number ELG </a:t>
            </a:r>
          </a:p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(expectation by the end of the year):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>
                <a:latin typeface="SassoonPrimaryInfant" pitchFamily="2" charset="0"/>
              </a:rPr>
              <a:t>Children at the expected level of development will: </a:t>
            </a:r>
          </a:p>
          <a:p>
            <a:r>
              <a:rPr lang="en-GB" sz="2800" dirty="0">
                <a:latin typeface="SassoonPrimaryInfant" pitchFamily="2" charset="0"/>
              </a:rPr>
              <a:t>Have a deep understanding of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number to 10</a:t>
            </a:r>
            <a:r>
              <a:rPr lang="en-GB" sz="2800" dirty="0">
                <a:latin typeface="SassoonPrimaryInfant" pitchFamily="2" charset="0"/>
              </a:rPr>
              <a:t>, including the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composition</a:t>
            </a:r>
            <a:r>
              <a:rPr lang="en-GB" sz="2800" dirty="0">
                <a:latin typeface="SassoonPrimaryInfant" pitchFamily="2" charset="0"/>
              </a:rPr>
              <a:t> of each number; </a:t>
            </a:r>
          </a:p>
          <a:p>
            <a:r>
              <a:rPr lang="en-GB" sz="2800" dirty="0" err="1">
                <a:latin typeface="SassoonPrimaryInfant" pitchFamily="2" charset="0"/>
              </a:rPr>
              <a:t>Subitise</a:t>
            </a:r>
            <a:r>
              <a:rPr lang="en-GB" sz="2800" dirty="0">
                <a:latin typeface="SassoonPrimaryInfant" pitchFamily="2" charset="0"/>
              </a:rPr>
              <a:t> (recognise quantities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without counting</a:t>
            </a:r>
            <a:r>
              <a:rPr lang="en-GB" sz="2800" dirty="0">
                <a:latin typeface="SassoonPrimaryInfant" pitchFamily="2" charset="0"/>
              </a:rPr>
              <a:t>) up to 5; </a:t>
            </a:r>
          </a:p>
          <a:p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Automatically</a:t>
            </a:r>
            <a:r>
              <a:rPr lang="en-GB" sz="2800" dirty="0">
                <a:latin typeface="SassoonPrimaryInfant" pitchFamily="2" charset="0"/>
              </a:rPr>
              <a:t> recall (without reference to rhymes, counting or other aids)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number bonds </a:t>
            </a:r>
            <a:r>
              <a:rPr lang="en-GB" sz="2800" dirty="0">
                <a:latin typeface="SassoonPrimaryInfant" pitchFamily="2" charset="0"/>
              </a:rPr>
              <a:t>up to 5 (including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 subtraction </a:t>
            </a:r>
            <a:r>
              <a:rPr lang="en-GB" sz="2800" dirty="0">
                <a:latin typeface="SassoonPrimaryInfant" pitchFamily="2" charset="0"/>
              </a:rPr>
              <a:t>facts) and some number bonds to 10, including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double facts</a:t>
            </a:r>
            <a:r>
              <a:rPr lang="en-GB" sz="2800" dirty="0">
                <a:latin typeface="SassoonPrimaryInfant" pitchFamily="2" charset="0"/>
              </a:rPr>
              <a:t>. </a:t>
            </a:r>
            <a:r>
              <a:rPr lang="en-GB" sz="2800" dirty="0">
                <a:latin typeface="SassoonPrimaryInfant" pitchFamily="2" charset="0"/>
                <a:cs typeface="Arial" panose="020B0604020202020204" pitchFamily="34" charset="0"/>
              </a:rPr>
              <a:t>	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83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Numerical Patterns</a:t>
            </a:r>
          </a:p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(expectation by the end of the year):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2596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SassoonPrimaryInfant" pitchFamily="2" charset="0"/>
              </a:rPr>
              <a:t>Children at the expected level of development will: </a:t>
            </a:r>
          </a:p>
          <a:p>
            <a:r>
              <a:rPr lang="en-GB" sz="2800" dirty="0">
                <a:latin typeface="SassoonPrimaryInfant" pitchFamily="2" charset="0"/>
              </a:rPr>
              <a:t>Verbally count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beyond 20</a:t>
            </a:r>
            <a:r>
              <a:rPr lang="en-GB" sz="2800" dirty="0">
                <a:latin typeface="SassoonPrimaryInfant" pitchFamily="2" charset="0"/>
              </a:rPr>
              <a:t>, recognising the pattern of the counting system;</a:t>
            </a:r>
          </a:p>
          <a:p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Compare</a:t>
            </a:r>
            <a:r>
              <a:rPr lang="en-GB" sz="2800" dirty="0">
                <a:latin typeface="SassoonPrimaryInfant" pitchFamily="2" charset="0"/>
              </a:rPr>
              <a:t> quantities up to 10 in different contexts, recognising when one quantity is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greater</a:t>
            </a:r>
            <a:r>
              <a:rPr lang="en-GB" sz="2800" dirty="0">
                <a:latin typeface="SassoonPrimaryInfant" pitchFamily="2" charset="0"/>
              </a:rPr>
              <a:t> than,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less</a:t>
            </a:r>
            <a:r>
              <a:rPr lang="en-GB" sz="2800" dirty="0">
                <a:latin typeface="SassoonPrimaryInfant" pitchFamily="2" charset="0"/>
              </a:rPr>
              <a:t> than or the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same</a:t>
            </a:r>
            <a:r>
              <a:rPr lang="en-GB" sz="2800" dirty="0">
                <a:latin typeface="SassoonPrimaryInfant" pitchFamily="2" charset="0"/>
              </a:rPr>
              <a:t> as the other quantity;</a:t>
            </a:r>
          </a:p>
          <a:p>
            <a:r>
              <a:rPr lang="en-GB" sz="2800" dirty="0">
                <a:latin typeface="SassoonPrimaryInfant" pitchFamily="2" charset="0"/>
              </a:rPr>
              <a:t>Explore and represent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patterns </a:t>
            </a:r>
            <a:r>
              <a:rPr lang="en-GB" sz="2800" dirty="0">
                <a:latin typeface="SassoonPrimaryInfant" pitchFamily="2" charset="0"/>
              </a:rPr>
              <a:t>within numbers up to 10, including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evens and odds</a:t>
            </a:r>
            <a:r>
              <a:rPr lang="en-GB" sz="2800" dirty="0">
                <a:latin typeface="SassoonPrimaryInfant" pitchFamily="2" charset="0"/>
              </a:rPr>
              <a:t>,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double facts </a:t>
            </a:r>
            <a:r>
              <a:rPr lang="en-GB" sz="2800" dirty="0">
                <a:latin typeface="SassoonPrimaryInfant" pitchFamily="2" charset="0"/>
              </a:rPr>
              <a:t>and how quantities can be </a:t>
            </a:r>
            <a:r>
              <a:rPr lang="en-GB" sz="2800" dirty="0">
                <a:solidFill>
                  <a:srgbClr val="FF0000"/>
                </a:solidFill>
                <a:latin typeface="SassoonPrimaryInfant" pitchFamily="2" charset="0"/>
              </a:rPr>
              <a:t>distributed equally</a:t>
            </a:r>
            <a:r>
              <a:rPr lang="en-GB" sz="2800" dirty="0">
                <a:latin typeface="SassoonPrimaryInfant" pitchFamily="2" charset="0"/>
              </a:rPr>
              <a:t>. </a:t>
            </a:r>
            <a:r>
              <a:rPr lang="en-GB" sz="2800" dirty="0"/>
              <a:t>	</a:t>
            </a:r>
          </a:p>
          <a:p>
            <a:pPr marL="0" indent="0">
              <a:buNone/>
            </a:pPr>
            <a:r>
              <a:rPr lang="en-GB" sz="2800" dirty="0"/>
              <a:t/>
            </a:r>
            <a:br>
              <a:rPr lang="en-GB" sz="2800" dirty="0"/>
            </a:b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61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Areas of mathematics covered through the year: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3610744" cy="4525963"/>
          </a:xfrm>
        </p:spPr>
        <p:txBody>
          <a:bodyPr>
            <a:noAutofit/>
          </a:bodyPr>
          <a:lstStyle/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Counting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Ordering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Sorting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More/Less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2D/3D Shapes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Length/Height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Repeating patterns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Estimating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Addition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Subtraction</a:t>
            </a:r>
          </a:p>
          <a:p>
            <a:pPr marL="0" indent="0">
              <a:buNone/>
            </a:pPr>
            <a:r>
              <a:rPr lang="en-GB" sz="2800" dirty="0">
                <a:latin typeface="SassoonPrimaryInfant" pitchFamily="2" charset="0"/>
              </a:rPr>
              <a:t>	</a:t>
            </a:r>
          </a:p>
          <a:p>
            <a:pPr marL="0" indent="0">
              <a:buNone/>
            </a:pPr>
            <a:r>
              <a:rPr lang="en-GB" sz="2800" dirty="0"/>
              <a:t/>
            </a:r>
            <a:br>
              <a:rPr lang="en-GB" sz="2800" dirty="0"/>
            </a:br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4563859" y="1600200"/>
            <a:ext cx="3610744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Mass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Handling Data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Position/Distance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Money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Number Facts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Capacity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Time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Counting in 2s, 5s, &amp; 10s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Symmetry </a:t>
            </a:r>
          </a:p>
          <a:p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Ordinal Numbers…….</a:t>
            </a:r>
          </a:p>
          <a:p>
            <a:pPr marL="0" indent="0">
              <a:buFont typeface="Arial" pitchFamily="34" charset="0"/>
              <a:buNone/>
            </a:pPr>
            <a:r>
              <a:rPr lang="en-GB" sz="2000" dirty="0">
                <a:latin typeface="SassoonPrimaryInfant" pitchFamily="2" charset="0"/>
              </a:rPr>
              <a:t/>
            </a:r>
            <a:br>
              <a:rPr lang="en-GB" sz="2000" dirty="0">
                <a:latin typeface="SassoonPrimaryInfant" pitchFamily="2" charset="0"/>
              </a:rPr>
            </a:br>
            <a:endParaRPr lang="en-GB" sz="2000" dirty="0">
              <a:latin typeface="SassoonPrimaryInfant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64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How we Approach Mathematics in Reception at Charlton Kings Infants’ School: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457200" y="1700806"/>
            <a:ext cx="8229600" cy="48245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We teach number through four sessions during the week following the NCETM (National Centre for Excellence in the Teaching of Mathematics) scheme Mastering Number. The children know this as: Magic Maths.</a:t>
            </a:r>
          </a:p>
          <a:p>
            <a:pPr marL="0" indent="0">
              <a:buNone/>
            </a:pPr>
            <a:endParaRPr lang="en-GB" sz="2400" dirty="0">
              <a:latin typeface="SassoonPrimaryInfant" pitchFamily="2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The NCETM is taught using a range of practical and engaging resources (</a:t>
            </a:r>
            <a:r>
              <a:rPr lang="en-GB" sz="2400" dirty="0" err="1">
                <a:latin typeface="SassoonPrimaryInfant" pitchFamily="2" charset="0"/>
                <a:cs typeface="Arial" panose="020B0604020202020204" pitchFamily="34" charset="0"/>
              </a:rPr>
              <a:t>rekenreks</a:t>
            </a: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, reversible counters, number blocks (BBC))</a:t>
            </a: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We also have two additional mathematics sessions per week. During these sessions we focus on reinforcing learning, practising and applying. Mathematics teaching is usually of a practical nature but can include some recording.</a:t>
            </a:r>
            <a:endParaRPr lang="en-GB" sz="2400" dirty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sz="2400" dirty="0">
                <a:latin typeface="SassoonPrimaryInfant" pitchFamily="2" charset="0"/>
                <a:cs typeface="Arial" pitchFamily="34" charset="0"/>
              </a:rPr>
              <a:t>Mathematics is integrated into the whole curriculum and classroom environment.</a:t>
            </a:r>
          </a:p>
          <a:p>
            <a:pPr marL="0" indent="0">
              <a:buNone/>
            </a:pPr>
            <a:endParaRPr lang="en-GB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33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77988" y="927153"/>
            <a:ext cx="3096344" cy="1512168"/>
          </a:xfrm>
          <a:prstGeom prst="wedgeEllipseCallout">
            <a:avLst>
              <a:gd name="adj1" fmla="val -20833"/>
              <a:gd name="adj2" fmla="val 75135"/>
            </a:avLst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SassoonPrimaryInfant" pitchFamily="2" charset="0"/>
                <a:cs typeface="Aharoni" panose="02010803020104030203" pitchFamily="2" charset="-79"/>
              </a:rPr>
              <a:t>Can you prove it?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5874896" y="2492896"/>
            <a:ext cx="3096344" cy="1512168"/>
          </a:xfrm>
          <a:prstGeom prst="wedgeEllipseCallout">
            <a:avLst>
              <a:gd name="adj1" fmla="val -20833"/>
              <a:gd name="adj2" fmla="val 75135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SassoonPrimaryInfant" pitchFamily="2" charset="0"/>
                <a:cs typeface="Aharoni" panose="02010803020104030203" pitchFamily="2" charset="-79"/>
              </a:rPr>
              <a:t>How do you know?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467544" y="2890576"/>
            <a:ext cx="3096344" cy="1512168"/>
          </a:xfrm>
          <a:prstGeom prst="wedgeEllipseCallout">
            <a:avLst>
              <a:gd name="adj1" fmla="val 63354"/>
              <a:gd name="adj2" fmla="val 3452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SassoonPrimaryInfant" pitchFamily="2" charset="0"/>
                <a:cs typeface="Aharoni" panose="02010803020104030203" pitchFamily="2" charset="-79"/>
              </a:rPr>
              <a:t>True or false…?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5528375" y="119628"/>
            <a:ext cx="3096344" cy="1853697"/>
          </a:xfrm>
          <a:prstGeom prst="wedgeEllipseCallout">
            <a:avLst>
              <a:gd name="adj1" fmla="val 58065"/>
              <a:gd name="adj2" fmla="val 52311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SassoonPrimaryInfant" pitchFamily="2" charset="0"/>
                <a:cs typeface="Aharoni" panose="02010803020104030203" pitchFamily="2" charset="-79"/>
              </a:rPr>
              <a:t>Can you say it in a different way?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139738" y="4584055"/>
            <a:ext cx="3189931" cy="2035839"/>
          </a:xfrm>
          <a:prstGeom prst="wedgeEllipseCallout">
            <a:avLst>
              <a:gd name="adj1" fmla="val -54205"/>
              <a:gd name="adj2" fmla="val 5234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SassoonPrimaryInfant" pitchFamily="2" charset="0"/>
                <a:cs typeface="Aharoni" panose="02010803020104030203" pitchFamily="2" charset="-79"/>
              </a:rPr>
              <a:t>If we know that,  what else do we know?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6181803" y="4631015"/>
            <a:ext cx="3096344" cy="2016216"/>
          </a:xfrm>
          <a:prstGeom prst="wedgeEllipseCallout">
            <a:avLst>
              <a:gd name="adj1" fmla="val 46605"/>
              <a:gd name="adj2" fmla="val 59566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SassoonPrimaryInfant" pitchFamily="2" charset="0"/>
                <a:cs typeface="Aharoni" panose="02010803020104030203" pitchFamily="2" charset="-79"/>
              </a:rPr>
              <a:t>Can you show me in another way?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3351147" y="4350743"/>
            <a:ext cx="2736490" cy="1512168"/>
          </a:xfrm>
          <a:prstGeom prst="wedgeEllipseCallout">
            <a:avLst>
              <a:gd name="adj1" fmla="val -19511"/>
              <a:gd name="adj2" fmla="val 8506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SassoonPrimaryInfant" pitchFamily="2" charset="0"/>
                <a:cs typeface="Aharoni" panose="02010803020104030203" pitchFamily="2" charset="-79"/>
              </a:rPr>
              <a:t>Convince me…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2991200" y="1597520"/>
            <a:ext cx="3456384" cy="28044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Mastery Approach at CKIS</a:t>
            </a:r>
          </a:p>
          <a:p>
            <a:pPr marL="0" indent="0" algn="ctr">
              <a:buNone/>
            </a:pPr>
            <a:endParaRPr lang="en-GB" sz="2400" dirty="0">
              <a:solidFill>
                <a:schemeClr val="bg1">
                  <a:lumMod val="50000"/>
                </a:schemeClr>
              </a:solidFill>
              <a:latin typeface="SassoonPrimaryInfant" pitchFamily="2" charset="0"/>
              <a:cs typeface="Aharoni" pitchFamily="2" charset="-79"/>
            </a:endParaRPr>
          </a:p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Our questioning </a:t>
            </a:r>
          </a:p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Style encourages deeper level thinking</a:t>
            </a:r>
          </a:p>
        </p:txBody>
      </p:sp>
    </p:spTree>
    <p:extLst>
      <p:ext uri="{BB962C8B-B14F-4D97-AF65-F5344CB8AC3E}">
        <p14:creationId xmlns:p14="http://schemas.microsoft.com/office/powerpoint/2010/main" val="328708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Explosion 2 2"/>
          <p:cNvSpPr/>
          <p:nvPr/>
        </p:nvSpPr>
        <p:spPr>
          <a:xfrm>
            <a:off x="-972616" y="1119485"/>
            <a:ext cx="8748464" cy="5738515"/>
          </a:xfrm>
          <a:prstGeom prst="irregularSeal2">
            <a:avLst/>
          </a:prstGeom>
          <a:solidFill>
            <a:srgbClr val="FFFF00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rgbClr val="FF66CC"/>
                </a:solidFill>
                <a:latin typeface="SassoonPrimaryInfant" pitchFamily="2" charset="0"/>
                <a:cs typeface="Aharoni" panose="02010803020104030203" pitchFamily="2" charset="-79"/>
              </a:rPr>
              <a:t>THE POWER OF ‘YET’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-180528" y="980728"/>
            <a:ext cx="3456384" cy="28044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We foster a positive attitude towards mathematics. 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932040" y="6260892"/>
            <a:ext cx="3456384" cy="8142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We can’t do it… YET!</a:t>
            </a:r>
          </a:p>
        </p:txBody>
      </p:sp>
    </p:spTree>
    <p:extLst>
      <p:ext uri="{BB962C8B-B14F-4D97-AF65-F5344CB8AC3E}">
        <p14:creationId xmlns:p14="http://schemas.microsoft.com/office/powerpoint/2010/main" val="299979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A Number Rich Environment: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457200" y="1700806"/>
            <a:ext cx="8229600" cy="48245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>
                <a:latin typeface="SassoonPrimaryInfant" pitchFamily="2" charset="0"/>
                <a:cs typeface="Arial" panose="020B0604020202020204" pitchFamily="34" charset="0"/>
              </a:rPr>
              <a:t>Numbers can be found everywhere in the Reception environment:</a:t>
            </a:r>
          </a:p>
          <a:p>
            <a:r>
              <a:rPr lang="en-GB" sz="2800" dirty="0">
                <a:latin typeface="SassoonPrimaryInfant" pitchFamily="2" charset="0"/>
                <a:cs typeface="Arial" panose="020B0604020202020204" pitchFamily="34" charset="0"/>
              </a:rPr>
              <a:t>Incorporated into sand/water play</a:t>
            </a:r>
          </a:p>
          <a:p>
            <a:r>
              <a:rPr lang="en-GB" sz="2800" dirty="0">
                <a:latin typeface="SassoonPrimaryInfant" pitchFamily="2" charset="0"/>
                <a:cs typeface="Arial" panose="020B0604020202020204" pitchFamily="34" charset="0"/>
              </a:rPr>
              <a:t>Number lines/tracks</a:t>
            </a:r>
          </a:p>
          <a:p>
            <a:r>
              <a:rPr lang="en-GB" sz="2800" dirty="0">
                <a:latin typeface="SassoonPrimaryInfant" pitchFamily="2" charset="0"/>
                <a:cs typeface="Arial" panose="020B0604020202020204" pitchFamily="34" charset="0"/>
              </a:rPr>
              <a:t>Playground markings</a:t>
            </a:r>
          </a:p>
          <a:p>
            <a:r>
              <a:rPr lang="en-GB" sz="2800" dirty="0">
                <a:latin typeface="SassoonPrimaryInfant" pitchFamily="2" charset="0"/>
                <a:cs typeface="Arial" panose="020B0604020202020204" pitchFamily="34" charset="0"/>
              </a:rPr>
              <a:t>Role play areas (tills, numbered toys etc.)</a:t>
            </a:r>
          </a:p>
          <a:p>
            <a:r>
              <a:rPr lang="en-GB" sz="2800" dirty="0">
                <a:latin typeface="SassoonPrimaryInfant" pitchFamily="2" charset="0"/>
                <a:cs typeface="Arial" panose="020B0604020202020204" pitchFamily="34" charset="0"/>
              </a:rPr>
              <a:t>Timers</a:t>
            </a:r>
          </a:p>
          <a:p>
            <a:r>
              <a:rPr lang="en-GB" sz="2800" dirty="0">
                <a:latin typeface="SassoonPrimaryInfant" pitchFamily="2" charset="0"/>
                <a:cs typeface="Arial" panose="020B0604020202020204" pitchFamily="34" charset="0"/>
              </a:rPr>
              <a:t>Songs/routines/rhymes</a:t>
            </a:r>
          </a:p>
          <a:p>
            <a:pPr marL="0" indent="0">
              <a:buNone/>
            </a:pPr>
            <a:r>
              <a:rPr lang="en-GB" sz="2800" dirty="0">
                <a:latin typeface="SassoonPrimaryInfant" pitchFamily="2" charset="0"/>
                <a:cs typeface="Arial" panose="020B0604020202020204" pitchFamily="34" charset="0"/>
              </a:rPr>
              <a:t>etc…</a:t>
            </a:r>
          </a:p>
          <a:p>
            <a:pPr marL="0" indent="0">
              <a:buNone/>
            </a:pPr>
            <a:r>
              <a:rPr lang="en-GB" sz="2800" dirty="0">
                <a:latin typeface="SassoonPrimaryInfant" pitchFamily="2" charset="0"/>
              </a:rPr>
              <a:t/>
            </a:r>
            <a:br>
              <a:rPr lang="en-GB" sz="2800" dirty="0">
                <a:latin typeface="SassoonPrimaryInfant" pitchFamily="2" charset="0"/>
              </a:rPr>
            </a:br>
            <a:endParaRPr lang="en-GB" sz="2800" dirty="0">
              <a:latin typeface="SassoonPrimaryInfant" pitchFamily="2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71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" y="-9654"/>
            <a:ext cx="91440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899592" y="858836"/>
            <a:ext cx="7416824" cy="8419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chemeClr val="bg1">
                    <a:lumMod val="50000"/>
                  </a:schemeClr>
                </a:solidFill>
                <a:latin typeface="SassoonPrimaryInfant" pitchFamily="2" charset="0"/>
                <a:cs typeface="Aharoni" pitchFamily="2" charset="-79"/>
              </a:rPr>
              <a:t>How can I help at home?: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1246710"/>
            <a:ext cx="8136904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Sing maths songs/nursery rhymes (e.g. one, two, three, four, five, once I caught a fish alive, five little speckled frogs, one two buckle my shoe, ten green bottles)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Practise recognising numerals to 20 (e.g. house numbers, number plates, signs, television, old telephones, remotes)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Practise ordering numbers to 20 (e.g. numbered cars in a car park, bath time foam numbers)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Use construction equipment to build models and discuss 3D/2D shapes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Go on shape hunts around the home/outside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Use coins when shopping/spot price tags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Counting up and down the stairs (forwards and backwards)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Using timers to measure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Cooking together and weighing ingredients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cs typeface="Arial" panose="020B0604020202020204" pitchFamily="34" charset="0"/>
              </a:rPr>
              <a:t>Pattern spotting (e.g. colours, shapes, objects)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pPr marL="342900" indent="-342900">
              <a:buAutoNum type="arabicParenR" startAt="4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146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</TotalTime>
  <Words>681</Words>
  <Application>Microsoft Office PowerPoint</Application>
  <PresentationFormat>On-screen Show (4:3)</PresentationFormat>
  <Paragraphs>97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Aharoni</vt:lpstr>
      <vt:lpstr>Arial</vt:lpstr>
      <vt:lpstr>Calibri</vt:lpstr>
      <vt:lpstr>SassoonPrimaryInfant</vt:lpstr>
      <vt:lpstr>Office Theme</vt:lpstr>
      <vt:lpstr>Teaching Mathematics at Charlton Kings Infants’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Training</dc:title>
  <dc:creator>annamaclachlan</dc:creator>
  <cp:lastModifiedBy>Nicola Jones</cp:lastModifiedBy>
  <cp:revision>73</cp:revision>
  <cp:lastPrinted>2018-09-20T09:09:59Z</cp:lastPrinted>
  <dcterms:created xsi:type="dcterms:W3CDTF">2012-09-27T12:32:08Z</dcterms:created>
  <dcterms:modified xsi:type="dcterms:W3CDTF">2025-09-18T13:03:02Z</dcterms:modified>
</cp:coreProperties>
</file>