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752" r:id="rId5"/>
  </p:sldMasterIdLst>
  <p:notesMasterIdLst>
    <p:notesMasterId r:id="rId26"/>
  </p:notesMasterIdLst>
  <p:sldIdLst>
    <p:sldId id="262" r:id="rId6"/>
    <p:sldId id="286" r:id="rId7"/>
    <p:sldId id="258" r:id="rId8"/>
    <p:sldId id="260" r:id="rId9"/>
    <p:sldId id="271" r:id="rId10"/>
    <p:sldId id="264" r:id="rId11"/>
    <p:sldId id="273" r:id="rId12"/>
    <p:sldId id="287" r:id="rId13"/>
    <p:sldId id="277" r:id="rId14"/>
    <p:sldId id="288" r:id="rId15"/>
    <p:sldId id="275" r:id="rId16"/>
    <p:sldId id="276" r:id="rId17"/>
    <p:sldId id="282" r:id="rId18"/>
    <p:sldId id="283" r:id="rId19"/>
    <p:sldId id="279" r:id="rId20"/>
    <p:sldId id="280" r:id="rId21"/>
    <p:sldId id="267" r:id="rId22"/>
    <p:sldId id="289" r:id="rId23"/>
    <p:sldId id="269" r:id="rId24"/>
    <p:sldId id="26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21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CBE800-49F6-1C11-2ECD-E981115C15B8}" v="23" dt="2021-09-27T11:24:39.290"/>
    <p1510:client id="{79E68DE5-65EE-289D-0DF2-FF2F742EBA3C}" v="41" dt="2021-09-27T08:53:59.284"/>
    <p1510:client id="{977333A0-1C63-4DCF-979A-2A2A0B422B0D}" v="2" dt="2021-09-23T11:34:29.5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1" autoAdjust="0"/>
    <p:restoredTop sz="68631" autoAdjust="0"/>
  </p:normalViewPr>
  <p:slideViewPr>
    <p:cSldViewPr>
      <p:cViewPr varScale="1">
        <p:scale>
          <a:sx n="49" d="100"/>
          <a:sy n="49" d="100"/>
        </p:scale>
        <p:origin x="1986"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A1FC7E-9F95-4C9D-8A0C-200A1DF70554}" type="datetimeFigureOut">
              <a:rPr lang="en-GB" smtClean="0"/>
              <a:t>27/09/2021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5A012D-1DED-488F-BB36-BED732347061}" type="slidenum">
              <a:rPr lang="en-GB" smtClean="0"/>
              <a:t>‹#›</a:t>
            </a:fld>
            <a:endParaRPr lang="en-GB"/>
          </a:p>
        </p:txBody>
      </p:sp>
    </p:spTree>
    <p:extLst>
      <p:ext uri="{BB962C8B-B14F-4D97-AF65-F5344CB8AC3E}">
        <p14:creationId xmlns:p14="http://schemas.microsoft.com/office/powerpoint/2010/main" val="799036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Magic maths and mastery maths</a:t>
            </a:r>
          </a:p>
          <a:p>
            <a:endParaRPr lang="en-GB" dirty="0"/>
          </a:p>
          <a:p>
            <a:r>
              <a:rPr lang="en-GB" dirty="0"/>
              <a:t>RESPECT characters </a:t>
            </a:r>
          </a:p>
        </p:txBody>
      </p:sp>
      <p:sp>
        <p:nvSpPr>
          <p:cNvPr id="4" name="Slide Number Placeholder 3"/>
          <p:cNvSpPr>
            <a:spLocks noGrp="1"/>
          </p:cNvSpPr>
          <p:nvPr>
            <p:ph type="sldNum" sz="quarter" idx="5"/>
          </p:nvPr>
        </p:nvSpPr>
        <p:spPr/>
        <p:txBody>
          <a:bodyPr/>
          <a:lstStyle/>
          <a:p>
            <a:fld id="{E25A012D-1DED-488F-BB36-BED732347061}" type="slidenum">
              <a:rPr lang="en-GB" smtClean="0"/>
              <a:t>2</a:t>
            </a:fld>
            <a:endParaRPr lang="en-GB"/>
          </a:p>
        </p:txBody>
      </p:sp>
    </p:spTree>
    <p:extLst>
      <p:ext uri="{BB962C8B-B14F-4D97-AF65-F5344CB8AC3E}">
        <p14:creationId xmlns:p14="http://schemas.microsoft.com/office/powerpoint/2010/main" val="6279233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Fun, engaging, practical, exciting, solving problems…children really do love maths here at CKIS! Lots of spotting mistakes…Colin  the Caribou as well as the teachers…. What have I done wrong? What have I forgotten? Challenge me and each other? Prove it…. How do you know that?</a:t>
            </a:r>
          </a:p>
        </p:txBody>
      </p:sp>
      <p:sp>
        <p:nvSpPr>
          <p:cNvPr id="4" name="Slide Number Placeholder 3"/>
          <p:cNvSpPr>
            <a:spLocks noGrp="1"/>
          </p:cNvSpPr>
          <p:nvPr>
            <p:ph type="sldNum" sz="quarter" idx="10"/>
          </p:nvPr>
        </p:nvSpPr>
        <p:spPr/>
        <p:txBody>
          <a:bodyPr/>
          <a:lstStyle/>
          <a:p>
            <a:fld id="{C2A3505A-1711-4A96-A68D-00496CB3FF77}"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Scoop groups</a:t>
            </a:r>
          </a:p>
          <a:p>
            <a:endParaRPr lang="en-GB" dirty="0"/>
          </a:p>
          <a:p>
            <a:r>
              <a:rPr lang="en-GB" dirty="0"/>
              <a:t>Its busy….one group using concrete resources with CT,  another group solving the deepen it problem…applying their new knowledge….acting in that moment….responding to the children… all engaged, active, challenging themselves and others.</a:t>
            </a:r>
          </a:p>
          <a:p>
            <a:endParaRPr lang="en-GB" dirty="0"/>
          </a:p>
          <a:p>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4723C108-6E40-4EC3-AF39-588172750932}" type="slidenum">
              <a:rPr lang="en-US" smtClean="0"/>
              <a:pPr/>
              <a:t>5</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dirty="0"/>
              <a:t>Some people think intelligence</a:t>
            </a:r>
            <a:r>
              <a:rPr lang="en-US" baseline="0" dirty="0"/>
              <a:t> can’t change - </a:t>
            </a:r>
            <a:r>
              <a:rPr lang="en-US" dirty="0"/>
              <a:t>Mathematics Mastery believe in </a:t>
            </a:r>
            <a:r>
              <a:rPr lang="en-US" baseline="0" dirty="0"/>
              <a:t>Growth mindset as researched by Professor Carol </a:t>
            </a:r>
            <a:r>
              <a:rPr lang="en-US" baseline="0" dirty="0" err="1"/>
              <a:t>Dweck</a:t>
            </a:r>
            <a:endParaRPr lang="en-US" baseline="0" dirty="0"/>
          </a:p>
          <a:p>
            <a:pPr eaLnBrk="1" hangingPunct="1"/>
            <a:r>
              <a:rPr lang="en-GB" dirty="0"/>
              <a:t>Individuals can be placed on a continuum according to their implicit views of where ability comes from.</a:t>
            </a:r>
          </a:p>
          <a:p>
            <a:pPr eaLnBrk="1" hangingPunct="1"/>
            <a:endParaRPr lang="en-GB" dirty="0"/>
          </a:p>
          <a:p>
            <a:pPr rtl="0"/>
            <a:r>
              <a:rPr lang="en-GB" dirty="0"/>
              <a:t>Fixed-mindset individuals dread failure because it is a negative statement on their basic abilities, while growth mindset individuals don't mind failure as much because they realize their performance can be improved. These two mindsets play an important role in all aspects of a person's life. </a:t>
            </a:r>
            <a:r>
              <a:rPr lang="en-GB" dirty="0" err="1"/>
              <a:t>Dweck</a:t>
            </a:r>
            <a:r>
              <a:rPr lang="en-GB" dirty="0"/>
              <a:t> argues that the growth mindset will allow a person to live a less stressful and more successful life.</a:t>
            </a:r>
          </a:p>
          <a:p>
            <a:pPr rtl="0"/>
            <a:r>
              <a:rPr lang="en-GB" dirty="0"/>
              <a:t>This is important because (1) individuals with a "growth" theory are more likely to continue working hard despite setbacks and (2) individuals' theories of intelligence can be affected by subtle environmental cues. For example, children given praise such as "good job, you're very smart" are much more likely to develop a fixed mindset, whereas if given compliments like "good job, you worked very hard" they are likely to develop a growth mindset. In other words, it is possible to encourage students, for example, to persist despite failure by encouraging them to think about learning in a certain way.</a:t>
            </a:r>
          </a:p>
          <a:p>
            <a:pPr eaLnBrk="1" hangingPunct="1"/>
            <a:endParaRPr lang="en-US" dirty="0"/>
          </a:p>
        </p:txBody>
      </p:sp>
      <p:sp>
        <p:nvSpPr>
          <p:cNvPr id="5" name="Footer Placeholder 4"/>
          <p:cNvSpPr>
            <a:spLocks noGrp="1"/>
          </p:cNvSpPr>
          <p:nvPr>
            <p:ph type="ftr" sz="quarter" idx="10"/>
          </p:nvPr>
        </p:nvSpPr>
        <p:spPr/>
        <p:txBody>
          <a:bodyPr/>
          <a:lstStyle/>
          <a:p>
            <a:r>
              <a:rPr lang="en-GB"/>
              <a:t>Copyright © Mathematics Mastery 2012</a:t>
            </a:r>
          </a:p>
        </p:txBody>
      </p:sp>
    </p:spTree>
    <p:extLst>
      <p:ext uri="{BB962C8B-B14F-4D97-AF65-F5344CB8AC3E}">
        <p14:creationId xmlns:p14="http://schemas.microsoft.com/office/powerpoint/2010/main" val="3428606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Opportunities are provided throughout Mathematics Mastery for pupils to use reasoning skills to make connections between prior knowledge and newly presented material. These connections will help foster a deeper understanding of the maths concepts.</a:t>
            </a:r>
            <a:r>
              <a:rPr lang="en-GB" sz="1200" baseline="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a:buNone/>
            </a:pPr>
            <a:r>
              <a:rPr lang="en-GB" sz="1200" dirty="0"/>
              <a:t>Differentiation through depth, cumulative learning, </a:t>
            </a:r>
            <a:r>
              <a:rPr lang="en-GB" sz="1200" dirty="0" err="1"/>
              <a:t>AfL</a:t>
            </a:r>
            <a:endParaRPr lang="en-GB" sz="1200" dirty="0"/>
          </a:p>
          <a:p>
            <a:pPr>
              <a:buNone/>
            </a:pPr>
            <a:endParaRPr lang="en-GB" sz="1200" dirty="0"/>
          </a:p>
          <a:p>
            <a:pPr>
              <a:buNone/>
            </a:pPr>
            <a:r>
              <a:rPr lang="en-GB" sz="1050" dirty="0"/>
              <a:t>Traditional algorithms meaningfully taught.</a:t>
            </a:r>
          </a:p>
          <a:p>
            <a:pPr>
              <a:buNone/>
            </a:pPr>
            <a:endParaRPr lang="en-GB" sz="1050" dirty="0"/>
          </a:p>
          <a:p>
            <a:pPr>
              <a:buNone/>
            </a:pPr>
            <a:r>
              <a:rPr lang="en-GB" sz="1050" dirty="0"/>
              <a:t>Comprehension, calculation and problem solving developed simultaneously. </a:t>
            </a:r>
            <a:endParaRPr lang="en-GB" sz="1050" i="1"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this means there is </a:t>
            </a:r>
            <a:r>
              <a:rPr lang="en-GB" b="1" dirty="0"/>
              <a:t>one curriculum for all</a:t>
            </a:r>
            <a:r>
              <a:rPr lang="en-GB" dirty="0"/>
              <a:t>,</a:t>
            </a:r>
            <a:r>
              <a:rPr lang="en-GB" baseline="0" dirty="0"/>
              <a:t> with </a:t>
            </a:r>
            <a:r>
              <a:rPr lang="en-GB" b="1" baseline="0" dirty="0"/>
              <a:t>all children working on the same concepts at the same time</a:t>
            </a:r>
            <a:r>
              <a:rPr lang="en-GB" baseline="0" dirty="0"/>
              <a:t>. </a:t>
            </a:r>
          </a:p>
          <a:p>
            <a:endParaRPr lang="en-GB" baseline="0" dirty="0"/>
          </a:p>
          <a:p>
            <a:r>
              <a:rPr lang="en-GB" baseline="0" dirty="0"/>
              <a:t>Children who grasp concepts more quickly are not accelerated beyond the objectives for their year group as they may have been in the past. Children who are struggling and at risk of falling behind</a:t>
            </a:r>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7</a:t>
            </a:fld>
            <a:endParaRPr lang="en-GB"/>
          </a:p>
        </p:txBody>
      </p:sp>
    </p:spTree>
    <p:extLst>
      <p:ext uri="{BB962C8B-B14F-4D97-AF65-F5344CB8AC3E}">
        <p14:creationId xmlns:p14="http://schemas.microsoft.com/office/powerpoint/2010/main" val="1895742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Hook -  picture/video/song, learning outcome, what do we already know that will help us today, key vocab, key teaching, stem sentences, do it, secure it and deepen it, review</a:t>
            </a:r>
          </a:p>
        </p:txBody>
      </p:sp>
      <p:sp>
        <p:nvSpPr>
          <p:cNvPr id="4" name="Slide Number Placeholder 3"/>
          <p:cNvSpPr>
            <a:spLocks noGrp="1"/>
          </p:cNvSpPr>
          <p:nvPr>
            <p:ph type="sldNum" sz="quarter" idx="5"/>
          </p:nvPr>
        </p:nvSpPr>
        <p:spPr/>
        <p:txBody>
          <a:bodyPr/>
          <a:lstStyle/>
          <a:p>
            <a:fld id="{E25A012D-1DED-488F-BB36-BED732347061}" type="slidenum">
              <a:rPr lang="en-GB" smtClean="0"/>
              <a:t>8</a:t>
            </a:fld>
            <a:endParaRPr lang="en-GB"/>
          </a:p>
        </p:txBody>
      </p:sp>
    </p:spTree>
    <p:extLst>
      <p:ext uri="{BB962C8B-B14F-4D97-AF65-F5344CB8AC3E}">
        <p14:creationId xmlns:p14="http://schemas.microsoft.com/office/powerpoint/2010/main" val="1496022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These are some</a:t>
            </a:r>
            <a:r>
              <a:rPr lang="en-GB" baseline="0" dirty="0"/>
              <a:t> examples of materials that can be used at the “concrete” and “pictorial” stages to support students at all levels of attainment to access mathematics and deepen their understanding.</a:t>
            </a:r>
            <a:endParaRPr lang="en-GB" dirty="0"/>
          </a:p>
        </p:txBody>
      </p:sp>
      <p:sp>
        <p:nvSpPr>
          <p:cNvPr id="4" name="Slide Number Placeholder 3"/>
          <p:cNvSpPr>
            <a:spLocks noGrp="1"/>
          </p:cNvSpPr>
          <p:nvPr>
            <p:ph type="sldNum" sz="quarter" idx="10"/>
          </p:nvPr>
        </p:nvSpPr>
        <p:spPr/>
        <p:txBody>
          <a:bodyPr/>
          <a:lstStyle/>
          <a:p>
            <a:fld id="{442F9D8C-9A11-D844-A70C-94F438858819}" type="slidenum">
              <a:rPr lang="en-US" smtClean="0"/>
              <a:pPr/>
              <a:t>9</a:t>
            </a:fld>
            <a:endParaRPr lang="en-US"/>
          </a:p>
        </p:txBody>
      </p:sp>
    </p:spTree>
    <p:extLst>
      <p:ext uri="{BB962C8B-B14F-4D97-AF65-F5344CB8AC3E}">
        <p14:creationId xmlns:p14="http://schemas.microsoft.com/office/powerpoint/2010/main" val="17396124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dirty="0"/>
              <a:t>New resource for this year….new nationwide program Mastering Number program. NCETM Our magic maths session which is in addition to our mastery sessions – to build fluency</a:t>
            </a:r>
          </a:p>
          <a:p>
            <a:endParaRPr lang="en-GB" dirty="0"/>
          </a:p>
          <a:p>
            <a:r>
              <a:rPr lang="en-GB" dirty="0"/>
              <a:t>Secure firm foundation in the development of number sense from </a:t>
            </a:r>
            <a:r>
              <a:rPr lang="en-GB" dirty="0" err="1"/>
              <a:t>yr</a:t>
            </a:r>
            <a:r>
              <a:rPr lang="en-GB" dirty="0"/>
              <a:t> to y2</a:t>
            </a:r>
          </a:p>
          <a:p>
            <a:endParaRPr lang="en-GB" dirty="0"/>
          </a:p>
          <a:p>
            <a:r>
              <a:rPr lang="en-GB" dirty="0"/>
              <a:t>Confidence and flexibility with number</a:t>
            </a:r>
          </a:p>
          <a:p>
            <a:endParaRPr lang="en-GB" dirty="0"/>
          </a:p>
          <a:p>
            <a:r>
              <a:rPr lang="en-GB" dirty="0"/>
              <a:t>We are awaiting our delivery of the </a:t>
            </a:r>
            <a:r>
              <a:rPr lang="en-GB" dirty="0" err="1"/>
              <a:t>rekenreks</a:t>
            </a:r>
            <a:r>
              <a:rPr lang="en-GB" dirty="0"/>
              <a:t> so watch this space – lots of subitising seeing without counting– In YR start with 2 in dot arranged on the screen how many? Can you show me 2 on your fingers. Any other way? What can you see that’s not 2? What is it? What is it not? 2 or not 2….</a:t>
            </a:r>
          </a:p>
          <a:p>
            <a:endParaRPr lang="en-GB" dirty="0"/>
          </a:p>
          <a:p>
            <a:pPr>
              <a:spcBef>
                <a:spcPts val="600"/>
              </a:spcBef>
              <a:spcAft>
                <a:spcPts val="600"/>
              </a:spcAft>
            </a:pPr>
            <a:r>
              <a:rPr lang="en-US" sz="1800" dirty="0">
                <a:solidFill>
                  <a:srgbClr val="595959"/>
                </a:solidFill>
                <a:effectLst/>
                <a:latin typeface="Arial" panose="020B0604020202020204" pitchFamily="34" charset="0"/>
                <a:ea typeface="Times New Roman" panose="02020603050405020304" pitchFamily="18" charset="0"/>
              </a:rPr>
              <a:t>Y2  = Show 4 beads on your display </a:t>
            </a:r>
            <a:r>
              <a:rPr lang="en-US" sz="1800" dirty="0" err="1">
                <a:solidFill>
                  <a:srgbClr val="595959"/>
                </a:solidFill>
                <a:effectLst/>
                <a:latin typeface="Arial" panose="020B0604020202020204" pitchFamily="34" charset="0"/>
                <a:ea typeface="Times New Roman" panose="02020603050405020304" pitchFamily="18" charset="0"/>
              </a:rPr>
              <a:t>rekenrek</a:t>
            </a:r>
            <a:r>
              <a:rPr lang="en-US" sz="1800" dirty="0">
                <a:solidFill>
                  <a:srgbClr val="595959"/>
                </a:solidFill>
                <a:effectLst/>
                <a:latin typeface="Arial" panose="020B0604020202020204" pitchFamily="34" charset="0"/>
                <a:ea typeface="Times New Roman" panose="02020603050405020304" pitchFamily="18" charset="0"/>
              </a:rPr>
              <a:t> (or an interactive </a:t>
            </a:r>
            <a:r>
              <a:rPr lang="en-US" sz="1800" dirty="0" err="1">
                <a:solidFill>
                  <a:srgbClr val="595959"/>
                </a:solidFill>
                <a:effectLst/>
                <a:latin typeface="Arial" panose="020B0604020202020204" pitchFamily="34" charset="0"/>
                <a:ea typeface="Times New Roman" panose="02020603050405020304" pitchFamily="18" charset="0"/>
              </a:rPr>
              <a:t>rekenrek</a:t>
            </a:r>
            <a:r>
              <a:rPr lang="en-US" sz="1800" dirty="0">
                <a:solidFill>
                  <a:srgbClr val="595959"/>
                </a:solidFill>
                <a:effectLst/>
                <a:latin typeface="Arial" panose="020B0604020202020204" pitchFamily="34" charset="0"/>
                <a:ea typeface="Times New Roman" panose="02020603050405020304" pitchFamily="18" charset="0"/>
              </a:rPr>
              <a:t>). 1 push 4. </a:t>
            </a:r>
            <a:endParaRPr lang="en-GB" sz="1800" dirty="0">
              <a:solidFill>
                <a:srgbClr val="595959"/>
              </a:solidFill>
              <a:effectLst/>
              <a:latin typeface="Arial" panose="020B0604020202020204" pitchFamily="34" charset="0"/>
              <a:ea typeface="Times New Roman" panose="02020603050405020304" pitchFamily="18" charset="0"/>
            </a:endParaRPr>
          </a:p>
          <a:p>
            <a:pPr>
              <a:spcBef>
                <a:spcPts val="600"/>
              </a:spcBef>
              <a:spcAft>
                <a:spcPts val="600"/>
              </a:spcAft>
            </a:pPr>
            <a:r>
              <a:rPr lang="en-US" sz="1800" i="1" dirty="0">
                <a:solidFill>
                  <a:srgbClr val="595959"/>
                </a:solidFill>
                <a:effectLst/>
                <a:latin typeface="Arial" panose="020B0604020202020204" pitchFamily="34" charset="0"/>
                <a:ea typeface="Times New Roman" panose="02020603050405020304" pitchFamily="18" charset="0"/>
              </a:rPr>
              <a:t>How many beads can you see? How many does 4 need to ‘make 5’?</a:t>
            </a:r>
            <a:endParaRPr lang="en-GB" sz="1800" i="1" dirty="0">
              <a:solidFill>
                <a:srgbClr val="595959"/>
              </a:solidFill>
              <a:effectLst/>
              <a:latin typeface="Arial" panose="020B0604020202020204" pitchFamily="34" charset="0"/>
              <a:ea typeface="Times New Roman" panose="02020603050405020304" pitchFamily="18" charset="0"/>
            </a:endParaRPr>
          </a:p>
          <a:p>
            <a:pPr>
              <a:spcBef>
                <a:spcPts val="600"/>
              </a:spcBef>
              <a:spcAft>
                <a:spcPts val="600"/>
              </a:spcAft>
            </a:pPr>
            <a:r>
              <a:rPr lang="en-GB" sz="1800" b="1" dirty="0">
                <a:solidFill>
                  <a:srgbClr val="595959"/>
                </a:solidFill>
                <a:effectLst/>
                <a:latin typeface="Arial" panose="020B0604020202020204" pitchFamily="34" charset="0"/>
                <a:ea typeface="Times New Roman" panose="02020603050405020304" pitchFamily="18" charset="0"/>
              </a:rPr>
              <a:t>Use the stem sentence: _____ needs _____ to make 5.</a:t>
            </a:r>
          </a:p>
          <a:p>
            <a:endParaRPr lang="en-GB" dirty="0"/>
          </a:p>
        </p:txBody>
      </p:sp>
      <p:sp>
        <p:nvSpPr>
          <p:cNvPr id="4" name="Slide Number Placeholder 3"/>
          <p:cNvSpPr>
            <a:spLocks noGrp="1"/>
          </p:cNvSpPr>
          <p:nvPr>
            <p:ph type="sldNum" sz="quarter" idx="10"/>
          </p:nvPr>
        </p:nvSpPr>
        <p:spPr/>
        <p:txBody>
          <a:bodyPr/>
          <a:lstStyle/>
          <a:p>
            <a:fld id="{442F9D8C-9A11-D844-A70C-94F438858819}" type="slidenum">
              <a:rPr lang="en-US" smtClean="0"/>
              <a:pPr/>
              <a:t>10</a:t>
            </a:fld>
            <a:endParaRPr lang="en-US"/>
          </a:p>
        </p:txBody>
      </p:sp>
    </p:spTree>
    <p:extLst>
      <p:ext uri="{BB962C8B-B14F-4D97-AF65-F5344CB8AC3E}">
        <p14:creationId xmlns:p14="http://schemas.microsoft.com/office/powerpoint/2010/main" val="9844710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bags of mixed resources</a:t>
            </a:r>
            <a:r>
              <a:rPr lang="en-GB" baseline="0" dirty="0"/>
              <a:t> and get parents to show different ways of making number 15….</a:t>
            </a:r>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11</a:t>
            </a:fld>
            <a:endParaRPr lang="en-GB"/>
          </a:p>
        </p:txBody>
      </p:sp>
    </p:spTree>
    <p:extLst>
      <p:ext uri="{BB962C8B-B14F-4D97-AF65-F5344CB8AC3E}">
        <p14:creationId xmlns:p14="http://schemas.microsoft.com/office/powerpoint/2010/main" val="2872523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all these are ways of representing</a:t>
            </a:r>
            <a:r>
              <a:rPr lang="en-GB" baseline="0" dirty="0"/>
              <a:t> the number.  Children need to understand the six-ness of 6 rather than just be able to count to 6 and recognise the number.</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Pupils are not going to be working through the curriculum more quickly, but going deeper into it. In Year 1 it is imperative that pupils have full understanding of number sense, number bonds and place value, as all number work in maths builds on what is taught in this year group.</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CAB9689E-BE78-41BA-8384-AB5AA9FD81A8}" type="slidenum">
              <a:rPr lang="en-GB" smtClean="0"/>
              <a:t>12</a:t>
            </a:fld>
            <a:endParaRPr lang="en-GB"/>
          </a:p>
        </p:txBody>
      </p:sp>
    </p:spTree>
    <p:extLst>
      <p:ext uri="{BB962C8B-B14F-4D97-AF65-F5344CB8AC3E}">
        <p14:creationId xmlns:p14="http://schemas.microsoft.com/office/powerpoint/2010/main" val="970393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ea typeface="+mn-ea"/>
                <a:cs typeface="+mn-cs"/>
              </a:rPr>
              <a:t>Time: </a:t>
            </a:r>
            <a:r>
              <a:rPr lang="en-GB" sz="1200" b="0" kern="1200" dirty="0">
                <a:solidFill>
                  <a:schemeClr val="tx1"/>
                </a:solidFill>
                <a:effectLst/>
                <a:ea typeface="+mn-ea"/>
                <a:cs typeface="+mn-cs"/>
              </a:rPr>
              <a:t>2 minutes</a:t>
            </a:r>
            <a:endParaRPr lang="en-GB" sz="1200" b="1" kern="1200" dirty="0">
              <a:solidFill>
                <a:schemeClr val="tx1"/>
              </a:solidFill>
              <a:effectLst/>
              <a:ea typeface="+mn-ea"/>
              <a:cs typeface="+mn-cs"/>
            </a:endParaRPr>
          </a:p>
          <a:p>
            <a:r>
              <a:rPr lang="en-GB" sz="1200" b="1" kern="1200" dirty="0">
                <a:solidFill>
                  <a:schemeClr val="tx1"/>
                </a:solidFill>
                <a:effectLst/>
                <a:ea typeface="+mn-ea"/>
                <a:cs typeface="+mn-cs"/>
              </a:rPr>
              <a:t>Purpose: </a:t>
            </a:r>
            <a:r>
              <a:rPr lang="en-GB" sz="1200" b="0" kern="1200" dirty="0">
                <a:solidFill>
                  <a:schemeClr val="tx1"/>
                </a:solidFill>
                <a:effectLst/>
                <a:ea typeface="+mn-ea"/>
                <a:cs typeface="+mn-cs"/>
              </a:rPr>
              <a:t>Demonstrate different</a:t>
            </a:r>
            <a:r>
              <a:rPr lang="en-GB" sz="1200" b="0" kern="1200" baseline="0" dirty="0">
                <a:solidFill>
                  <a:schemeClr val="tx1"/>
                </a:solidFill>
                <a:effectLst/>
                <a:ea typeface="+mn-ea"/>
                <a:cs typeface="+mn-cs"/>
              </a:rPr>
              <a:t> representations that may be used to represent word problems </a:t>
            </a:r>
          </a:p>
          <a:p>
            <a:endParaRPr lang="en-GB" sz="1200" b="0" kern="1200" baseline="0" dirty="0">
              <a:solidFill>
                <a:schemeClr val="tx1"/>
              </a:solidFill>
              <a:effectLst/>
              <a:ea typeface="+mn-ea"/>
              <a:cs typeface="+mn-cs"/>
            </a:endParaRPr>
          </a:p>
          <a:p>
            <a:r>
              <a:rPr lang="en-GB" sz="1200" b="1" kern="1200" dirty="0">
                <a:solidFill>
                  <a:schemeClr val="tx1"/>
                </a:solidFill>
                <a:effectLst/>
                <a:ea typeface="+mn-ea"/>
                <a:cs typeface="+mn-cs"/>
              </a:rPr>
              <a:t>Facilitation: </a:t>
            </a:r>
            <a:r>
              <a:rPr lang="en-GB" sz="1200" b="0" kern="1200" dirty="0">
                <a:solidFill>
                  <a:schemeClr val="tx1"/>
                </a:solidFill>
                <a:effectLst/>
                <a:ea typeface="+mn-ea"/>
                <a:cs typeface="+mn-cs"/>
              </a:rPr>
              <a:t>Use</a:t>
            </a:r>
            <a:r>
              <a:rPr lang="en-GB" sz="1200" b="0" kern="1200" baseline="0" dirty="0">
                <a:solidFill>
                  <a:schemeClr val="tx1"/>
                </a:solidFill>
                <a:effectLst/>
                <a:ea typeface="+mn-ea"/>
                <a:cs typeface="+mn-cs"/>
              </a:rPr>
              <a:t> of actual apples and strawberries would be appropriate for pupils still developing their early understanding of number and (animation 1) using generic representations of these (i.e. cubes or counters) needs scaffolding carefully, never assuming that pupils will automatically make the connection between these different representations. </a:t>
            </a:r>
            <a:r>
              <a:rPr lang="en-GB" sz="1200" b="1" kern="1200" baseline="0" dirty="0">
                <a:solidFill>
                  <a:schemeClr val="tx1"/>
                </a:solidFill>
                <a:effectLst/>
                <a:ea typeface="+mn-ea"/>
                <a:cs typeface="+mn-cs"/>
              </a:rPr>
              <a:t>What do the 3 green cubes represent? What about the 2 red ones?</a:t>
            </a:r>
          </a:p>
          <a:p>
            <a:endParaRPr lang="en-GB" sz="1200" b="0" kern="1200" baseline="0" dirty="0">
              <a:solidFill>
                <a:schemeClr val="tx1"/>
              </a:solidFill>
              <a:effectLst/>
              <a:ea typeface="+mn-ea"/>
              <a:cs typeface="+mn-cs"/>
            </a:endParaRPr>
          </a:p>
          <a:p>
            <a:r>
              <a:rPr lang="en-GB" sz="1200" b="0" kern="1200" baseline="0" dirty="0">
                <a:solidFill>
                  <a:schemeClr val="tx1"/>
                </a:solidFill>
                <a:effectLst/>
                <a:ea typeface="+mn-ea"/>
                <a:cs typeface="+mn-cs"/>
              </a:rPr>
              <a:t>(2) Initial pictorial representations should closely resemble the originals to support pupils making connections between them but once pupils are well-practised at representing items more abstractly, it is more efficient to use generic representations – (3) both concretely and pictorially.</a:t>
            </a:r>
          </a:p>
          <a:p>
            <a:endParaRPr lang="en-GB" sz="1200" b="0" kern="1200" baseline="0" dirty="0">
              <a:solidFill>
                <a:schemeClr val="tx1"/>
              </a:solidFill>
              <a:effectLst/>
              <a:ea typeface="+mn-ea"/>
              <a:cs typeface="+mn-cs"/>
            </a:endParaRPr>
          </a:p>
          <a:p>
            <a:r>
              <a:rPr lang="en-GB" sz="1200" b="0" kern="1200" baseline="0" dirty="0">
                <a:solidFill>
                  <a:schemeClr val="tx1"/>
                </a:solidFill>
                <a:effectLst/>
                <a:ea typeface="+mn-ea"/>
                <a:cs typeface="+mn-cs"/>
              </a:rPr>
              <a:t>(4) If we are interested in scaffolding pupils’ understanding of and use of bar models, this concrete and this pictorial representation are useful. The different colours allow the two parts to be seen in the concrete and using a generic shape like a square is relatively simple to draw and can be used to represent any item.</a:t>
            </a:r>
          </a:p>
          <a:p>
            <a:endParaRPr lang="en-GB" sz="1200" b="0" kern="1200" baseline="0" dirty="0">
              <a:solidFill>
                <a:schemeClr val="tx1"/>
              </a:solidFill>
              <a:effectLst/>
              <a:ea typeface="+mn-ea"/>
              <a:cs typeface="+mn-cs"/>
            </a:endParaRPr>
          </a:p>
          <a:p>
            <a:r>
              <a:rPr lang="en-GB" sz="1200" b="0" kern="1200" baseline="0" dirty="0">
                <a:solidFill>
                  <a:schemeClr val="tx1"/>
                </a:solidFill>
                <a:effectLst/>
                <a:ea typeface="+mn-ea"/>
                <a:cs typeface="+mn-cs"/>
              </a:rPr>
              <a:t>(5) In this last concrete representation using Cuisenaire rods, the one-to-one correspondence is now no longer visible so it is vital that pupils are secure in the numbers involved before representations like this are used. (6) It can be a useful scaffold for the abstract bar model too.</a:t>
            </a:r>
          </a:p>
          <a:p>
            <a:endParaRPr lang="en-GB" sz="1200" b="0" kern="1200" baseline="0" dirty="0">
              <a:solidFill>
                <a:schemeClr val="tx1"/>
              </a:solidFill>
              <a:effectLst/>
              <a:ea typeface="+mn-ea"/>
              <a:cs typeface="+mn-cs"/>
            </a:endParaRPr>
          </a:p>
          <a:p>
            <a:r>
              <a:rPr lang="en-GB" sz="1200" b="0" kern="1200" baseline="0" dirty="0">
                <a:solidFill>
                  <a:schemeClr val="tx1"/>
                </a:solidFill>
                <a:effectLst/>
                <a:ea typeface="+mn-ea"/>
                <a:cs typeface="+mn-cs"/>
              </a:rPr>
              <a:t>There is not a specific correct/incorrect progression of representations here, except that pupils need to experience the maths  concretely </a:t>
            </a:r>
            <a:r>
              <a:rPr lang="en-GB" sz="1200" b="1" kern="1200" baseline="0" dirty="0">
                <a:solidFill>
                  <a:schemeClr val="tx1"/>
                </a:solidFill>
                <a:effectLst/>
                <a:ea typeface="+mn-ea"/>
                <a:cs typeface="+mn-cs"/>
              </a:rPr>
              <a:t>first</a:t>
            </a:r>
            <a:r>
              <a:rPr lang="en-GB" sz="1200" b="0" kern="1200" baseline="0" dirty="0">
                <a:solidFill>
                  <a:schemeClr val="tx1"/>
                </a:solidFill>
                <a:effectLst/>
                <a:ea typeface="+mn-ea"/>
                <a:cs typeface="+mn-cs"/>
              </a:rPr>
              <a:t> if they are going to be able to use pictorial representations and use language or abstract representations to express it. Whichever representations are used by teachers and pupils, careful links must be made between new ones and previous ones so that pupils can understand them meaningfully. </a:t>
            </a:r>
          </a:p>
          <a:p>
            <a:endParaRPr lang="en-GB" sz="1200" b="0" kern="1200" dirty="0">
              <a:solidFill>
                <a:schemeClr val="tx1"/>
              </a:solidFill>
              <a:effectLst/>
              <a:ea typeface="+mn-ea"/>
              <a:cs typeface="+mn-cs"/>
            </a:endParaRPr>
          </a:p>
          <a:p>
            <a:r>
              <a:rPr lang="en-GB" sz="1200" b="1" kern="1200" dirty="0">
                <a:solidFill>
                  <a:schemeClr val="tx1"/>
                </a:solidFill>
                <a:effectLst/>
                <a:ea typeface="+mn-ea"/>
                <a:cs typeface="+mn-cs"/>
              </a:rPr>
              <a:t>Lead</a:t>
            </a:r>
            <a:r>
              <a:rPr lang="en-GB" sz="1200" b="1" kern="1200" baseline="0" dirty="0">
                <a:solidFill>
                  <a:schemeClr val="tx1"/>
                </a:solidFill>
                <a:effectLst/>
                <a:ea typeface="+mn-ea"/>
                <a:cs typeface="+mn-cs"/>
              </a:rPr>
              <a:t> into next slide: </a:t>
            </a:r>
            <a:r>
              <a:rPr lang="en-GB" sz="1200" b="0" kern="1200" baseline="0" dirty="0">
                <a:solidFill>
                  <a:schemeClr val="tx1"/>
                </a:solidFill>
                <a:effectLst/>
                <a:ea typeface="+mn-ea"/>
                <a:cs typeface="+mn-cs"/>
              </a:rPr>
              <a:t>While each of these representations is useful and important, we can see that bar models are the most efficient way of representing the maths.</a:t>
            </a:r>
            <a:endParaRPr lang="en-GB" sz="1200" b="1" kern="1200" baseline="0" dirty="0">
              <a:solidFill>
                <a:schemeClr val="tx1"/>
              </a:solidFill>
              <a:effectLst/>
              <a:ea typeface="+mn-ea"/>
              <a:cs typeface="+mn-cs"/>
            </a:endParaRPr>
          </a:p>
          <a:p>
            <a:r>
              <a:rPr lang="en-GB" sz="1200" b="1" kern="1200" baseline="0" dirty="0">
                <a:solidFill>
                  <a:schemeClr val="tx1"/>
                </a:solidFill>
                <a:effectLst/>
                <a:ea typeface="+mn-ea"/>
                <a:cs typeface="+mn-cs"/>
              </a:rPr>
              <a:t>Resources: </a:t>
            </a:r>
            <a:r>
              <a:rPr lang="en-GB" sz="1200" b="0" kern="1200" baseline="0" dirty="0">
                <a:solidFill>
                  <a:schemeClr val="tx1"/>
                </a:solidFill>
                <a:effectLst/>
                <a:ea typeface="+mn-ea"/>
                <a:cs typeface="+mn-cs"/>
              </a:rPr>
              <a:t>None</a:t>
            </a:r>
            <a:endParaRPr lang="en-GB" b="0"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AA10553-7622-4877-B93D-AF63AD6AE1BF}"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13</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9738707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ea typeface="+mn-ea"/>
                <a:cs typeface="+mn-cs"/>
              </a:rPr>
              <a:t>Time: </a:t>
            </a:r>
            <a:r>
              <a:rPr lang="en-GB" sz="1200" b="0" kern="1200" dirty="0">
                <a:solidFill>
                  <a:schemeClr val="tx1"/>
                </a:solidFill>
                <a:effectLst/>
                <a:ea typeface="+mn-ea"/>
                <a:cs typeface="+mn-cs"/>
              </a:rPr>
              <a:t>1 minute</a:t>
            </a:r>
          </a:p>
          <a:p>
            <a:r>
              <a:rPr lang="en-GB" sz="1200" b="1" kern="1200" dirty="0">
                <a:solidFill>
                  <a:schemeClr val="tx1"/>
                </a:solidFill>
                <a:effectLst/>
                <a:ea typeface="+mn-ea"/>
                <a:cs typeface="+mn-cs"/>
              </a:rPr>
              <a:t>Purpose: </a:t>
            </a:r>
            <a:r>
              <a:rPr lang="en-GB" sz="1200" b="0" kern="1200" dirty="0">
                <a:solidFill>
                  <a:schemeClr val="tx1"/>
                </a:solidFill>
                <a:effectLst/>
                <a:ea typeface="+mn-ea"/>
                <a:cs typeface="+mn-cs"/>
              </a:rPr>
              <a:t>Connect</a:t>
            </a:r>
            <a:r>
              <a:rPr lang="en-GB" sz="1200" b="0" kern="1200" baseline="0" dirty="0">
                <a:solidFill>
                  <a:schemeClr val="tx1"/>
                </a:solidFill>
                <a:effectLst/>
                <a:ea typeface="+mn-ea"/>
                <a:cs typeface="+mn-cs"/>
              </a:rPr>
              <a:t> bar models to part-whole models</a:t>
            </a:r>
            <a:endParaRPr lang="en-GB" sz="1200" b="1" kern="1200" dirty="0">
              <a:solidFill>
                <a:schemeClr val="tx1"/>
              </a:solidFill>
              <a:effectLst/>
              <a:ea typeface="+mn-ea"/>
              <a:cs typeface="+mn-cs"/>
            </a:endParaRPr>
          </a:p>
          <a:p>
            <a:endParaRPr lang="en-GB" sz="1200" b="1" kern="1200" dirty="0">
              <a:solidFill>
                <a:schemeClr val="tx1"/>
              </a:solidFill>
              <a:effectLst/>
              <a:ea typeface="+mn-ea"/>
              <a:cs typeface="+mn-cs"/>
            </a:endParaRPr>
          </a:p>
          <a:p>
            <a:r>
              <a:rPr lang="en-GB" sz="1200" b="1" kern="1200" dirty="0">
                <a:solidFill>
                  <a:schemeClr val="tx1"/>
                </a:solidFill>
                <a:effectLst/>
                <a:ea typeface="+mn-ea"/>
                <a:cs typeface="+mn-cs"/>
              </a:rPr>
              <a:t>Facilitation: </a:t>
            </a:r>
            <a:r>
              <a:rPr lang="en-GB" sz="1200" b="0" i="0" kern="1200" dirty="0">
                <a:solidFill>
                  <a:schemeClr val="tx1"/>
                </a:solidFill>
                <a:effectLst/>
                <a:ea typeface="+mn-ea"/>
                <a:cs typeface="+mn-cs"/>
              </a:rPr>
              <a:t>Each of the representations</a:t>
            </a:r>
            <a:r>
              <a:rPr lang="en-GB" sz="1200" b="0" i="0" kern="1200" baseline="0" dirty="0">
                <a:solidFill>
                  <a:schemeClr val="tx1"/>
                </a:solidFill>
                <a:effectLst/>
                <a:ea typeface="+mn-ea"/>
                <a:cs typeface="+mn-cs"/>
              </a:rPr>
              <a:t> on the previous slide emphasised the fact that there were two parts and that the whole could be found by combining the parts. </a:t>
            </a:r>
          </a:p>
          <a:p>
            <a:endParaRPr lang="en-GB" sz="1200" b="0" i="0" kern="1200" baseline="0" dirty="0">
              <a:solidFill>
                <a:schemeClr val="tx1"/>
              </a:solidFill>
              <a:effectLst/>
              <a:ea typeface="+mn-ea"/>
              <a:cs typeface="+mn-cs"/>
            </a:endParaRPr>
          </a:p>
          <a:p>
            <a:r>
              <a:rPr lang="en-GB" sz="1200" b="0" i="0" kern="1200" baseline="0" dirty="0">
                <a:solidFill>
                  <a:schemeClr val="tx1"/>
                </a:solidFill>
                <a:effectLst/>
                <a:ea typeface="+mn-ea"/>
                <a:cs typeface="+mn-cs"/>
              </a:rPr>
              <a:t>When using the early concrete and pictorial representations, an additional support for helping pupils to see this relationship between parts and whole is to use the part-whole model like this – and pupils do so throughout Reception and Year 1 in preparation for using the more abstract bar model from Year 2 onwards. The use of the part-whole model continues through Key Stage Two and the teaching materials within each year group, along with the Progression in Calculations modelling videos will support teachers both in using the part-whole model and how to scaffold pupil understanding from the part-whole model to the bar model – but it may look something like this. (1), (2), (3).</a:t>
            </a:r>
            <a:endParaRPr lang="en-GB" dirty="0"/>
          </a:p>
          <a:p>
            <a:endParaRPr lang="en-GB" dirty="0"/>
          </a:p>
          <a:p>
            <a:r>
              <a:rPr lang="en-GB" sz="1200" b="1" kern="1200" dirty="0">
                <a:solidFill>
                  <a:schemeClr val="tx1"/>
                </a:solidFill>
                <a:effectLst/>
                <a:ea typeface="+mn-ea"/>
                <a:cs typeface="+mn-cs"/>
              </a:rPr>
              <a:t>Lead</a:t>
            </a:r>
            <a:r>
              <a:rPr lang="en-GB" sz="1200" b="1" kern="1200" baseline="0" dirty="0">
                <a:solidFill>
                  <a:schemeClr val="tx1"/>
                </a:solidFill>
                <a:effectLst/>
                <a:ea typeface="+mn-ea"/>
                <a:cs typeface="+mn-cs"/>
              </a:rPr>
              <a:t> into next slide:</a:t>
            </a:r>
            <a:r>
              <a:rPr lang="en-GB" sz="1200" b="0" kern="1200" baseline="0" dirty="0">
                <a:solidFill>
                  <a:schemeClr val="tx1"/>
                </a:solidFill>
                <a:effectLst/>
                <a:ea typeface="+mn-ea"/>
                <a:cs typeface="+mn-cs"/>
              </a:rPr>
              <a:t> So why are </a:t>
            </a:r>
            <a:r>
              <a:rPr lang="en-GB" dirty="0"/>
              <a:t>the </a:t>
            </a:r>
            <a:r>
              <a:rPr lang="en-GB" sz="1200" b="0" kern="1200" baseline="0" dirty="0">
                <a:solidFill>
                  <a:schemeClr val="tx1"/>
                </a:solidFill>
                <a:effectLst/>
                <a:ea typeface="+mn-ea"/>
                <a:cs typeface="+mn-cs"/>
              </a:rPr>
              <a:t>relationships</a:t>
            </a:r>
            <a:r>
              <a:rPr lang="en-GB" dirty="0"/>
              <a:t> between the values (in a mathematical situation)</a:t>
            </a:r>
            <a:r>
              <a:rPr lang="en-GB" sz="1200" b="0" kern="1200" baseline="0" dirty="0">
                <a:solidFill>
                  <a:schemeClr val="tx1"/>
                </a:solidFill>
                <a:effectLst/>
                <a:ea typeface="+mn-ea"/>
                <a:cs typeface="+mn-cs"/>
              </a:rPr>
              <a:t> so important?</a:t>
            </a:r>
          </a:p>
          <a:p>
            <a:r>
              <a:rPr lang="en-GB" sz="1200" b="1" kern="1200" baseline="0" dirty="0">
                <a:solidFill>
                  <a:schemeClr val="tx1"/>
                </a:solidFill>
                <a:effectLst/>
                <a:ea typeface="+mn-ea"/>
                <a:cs typeface="+mn-cs"/>
              </a:rPr>
              <a:t>Resources:</a:t>
            </a:r>
            <a:r>
              <a:rPr lang="en-GB" sz="1200" b="0" kern="1200" baseline="0" dirty="0">
                <a:solidFill>
                  <a:schemeClr val="tx1"/>
                </a:solidFill>
                <a:effectLst/>
                <a:ea typeface="+mn-ea"/>
                <a:cs typeface="+mn-cs"/>
              </a:rPr>
              <a:t> none</a:t>
            </a:r>
            <a:endParaRPr lang="en-GB" b="1"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AA10553-7622-4877-B93D-AF63AD6AE1BF}"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14</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015042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baseline="0" dirty="0">
                <a:solidFill>
                  <a:schemeClr val="tx1"/>
                </a:solidFill>
                <a:effectLst/>
                <a:ea typeface="+mn-ea"/>
                <a:cs typeface="+mn-cs"/>
              </a:rPr>
              <a:t>Bar models are one way of representing a mathematical situation and are particularly helpful to make sense of what is going on in a word problem but, equally, to solve problems in real life, supporting the problem solver in identifying the maths that needs doing.</a:t>
            </a:r>
          </a:p>
          <a:p>
            <a:endParaRPr lang="en-GB" sz="1200" b="1" kern="1200" dirty="0">
              <a:solidFill>
                <a:schemeClr val="tx1"/>
              </a:solidFill>
              <a:effectLst/>
              <a:ea typeface="+mn-ea"/>
              <a:cs typeface="+mn-cs"/>
            </a:endParaRPr>
          </a:p>
          <a:p>
            <a:r>
              <a:rPr lang="en-GB" sz="1200" b="1" kern="1200" dirty="0">
                <a:solidFill>
                  <a:schemeClr val="tx1"/>
                </a:solidFill>
                <a:effectLst/>
                <a:ea typeface="+mn-ea"/>
                <a:cs typeface="+mn-cs"/>
              </a:rPr>
              <a:t>Lead</a:t>
            </a:r>
            <a:r>
              <a:rPr lang="en-GB" sz="1200" b="1" kern="1200" baseline="0" dirty="0">
                <a:solidFill>
                  <a:schemeClr val="tx1"/>
                </a:solidFill>
                <a:effectLst/>
                <a:ea typeface="+mn-ea"/>
                <a:cs typeface="+mn-cs"/>
              </a:rPr>
              <a:t> into next slide: </a:t>
            </a:r>
            <a:r>
              <a:rPr lang="en-GB" sz="1200" b="0" kern="1200" baseline="0" dirty="0">
                <a:solidFill>
                  <a:schemeClr val="tx1"/>
                </a:solidFill>
                <a:effectLst/>
                <a:ea typeface="+mn-ea"/>
                <a:cs typeface="+mn-cs"/>
              </a:rPr>
              <a:t>There are some additional uses of bar models</a:t>
            </a:r>
            <a:endParaRPr lang="en-GB" sz="1200" b="1" kern="1200" baseline="0" dirty="0">
              <a:solidFill>
                <a:schemeClr val="tx1"/>
              </a:solidFill>
              <a:effectLst/>
              <a:ea typeface="+mn-ea"/>
              <a:cs typeface="+mn-cs"/>
            </a:endParaRPr>
          </a:p>
          <a:p>
            <a:r>
              <a:rPr lang="en-GB" sz="1200" b="1" kern="1200" baseline="0" dirty="0">
                <a:solidFill>
                  <a:schemeClr val="tx1"/>
                </a:solidFill>
                <a:effectLst/>
                <a:ea typeface="+mn-ea"/>
                <a:cs typeface="+mn-cs"/>
              </a:rPr>
              <a:t>Resources: </a:t>
            </a:r>
            <a:r>
              <a:rPr lang="en-GB" sz="1200" b="0" kern="1200" baseline="0" dirty="0">
                <a:solidFill>
                  <a:schemeClr val="tx1"/>
                </a:solidFill>
                <a:effectLst/>
                <a:ea typeface="+mn-ea"/>
                <a:cs typeface="+mn-cs"/>
              </a:rPr>
              <a:t>None</a:t>
            </a:r>
            <a:endParaRPr lang="en-GB" b="0"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AA10553-7622-4877-B93D-AF63AD6AE1BF}"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15</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606756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baseline="0" dirty="0">
                <a:solidFill>
                  <a:schemeClr val="tx1"/>
                </a:solidFill>
                <a:effectLst/>
                <a:ea typeface="+mn-ea"/>
                <a:cs typeface="+mn-cs"/>
              </a:rPr>
              <a:t>identify what calculation they need to perform.</a:t>
            </a:r>
          </a:p>
          <a:p>
            <a:endParaRPr lang="en-GB" sz="1200" b="0" i="0" kern="1200" baseline="0" dirty="0">
              <a:solidFill>
                <a:schemeClr val="tx1"/>
              </a:solidFill>
              <a:effectLst/>
              <a:ea typeface="+mn-ea"/>
              <a:cs typeface="+mn-cs"/>
            </a:endParaRPr>
          </a:p>
          <a:p>
            <a:r>
              <a:rPr lang="en-GB" sz="1200" b="0" i="0" kern="1200" baseline="0" dirty="0">
                <a:solidFill>
                  <a:schemeClr val="tx1"/>
                </a:solidFill>
                <a:effectLst/>
                <a:ea typeface="+mn-ea"/>
                <a:cs typeface="+mn-cs"/>
              </a:rPr>
              <a:t>(1) Pupils should be able to use the bar model to identify that the calculation 10 subtract 4 will give them the missing part.</a:t>
            </a:r>
          </a:p>
          <a:p>
            <a:endParaRPr lang="en-GB" sz="1200" b="0" i="0" kern="1200" baseline="0" dirty="0">
              <a:solidFill>
                <a:schemeClr val="tx1"/>
              </a:solidFill>
              <a:effectLst/>
              <a:ea typeface="+mn-ea"/>
              <a:cs typeface="+mn-cs"/>
            </a:endParaRPr>
          </a:p>
          <a:p>
            <a:r>
              <a:rPr lang="en-GB" sz="1200" b="0" i="0" kern="1200" baseline="0" dirty="0">
                <a:solidFill>
                  <a:schemeClr val="tx1"/>
                </a:solidFill>
                <a:effectLst/>
                <a:ea typeface="+mn-ea"/>
                <a:cs typeface="+mn-cs"/>
              </a:rPr>
              <a:t>(2) In the same way that the bar model </a:t>
            </a:r>
            <a:r>
              <a:rPr lang="en-GB" sz="1200" b="1" i="0" kern="1200" baseline="0" dirty="0">
                <a:solidFill>
                  <a:schemeClr val="tx1"/>
                </a:solidFill>
                <a:effectLst/>
                <a:ea typeface="+mn-ea"/>
                <a:cs typeface="+mn-cs"/>
              </a:rPr>
              <a:t>doesn’t give you the result, </a:t>
            </a:r>
            <a:r>
              <a:rPr lang="en-GB" sz="1200" b="0" i="0" kern="1200" baseline="0" dirty="0">
                <a:solidFill>
                  <a:schemeClr val="tx1"/>
                </a:solidFill>
                <a:effectLst/>
                <a:ea typeface="+mn-ea"/>
                <a:cs typeface="+mn-cs"/>
              </a:rPr>
              <a:t>it is not a result in itself. As it is </a:t>
            </a:r>
            <a:r>
              <a:rPr lang="en-GB" sz="1200" b="1" i="0" u="sng" kern="1200" baseline="0" dirty="0">
                <a:solidFill>
                  <a:schemeClr val="tx1"/>
                </a:solidFill>
                <a:effectLst/>
                <a:ea typeface="+mn-ea"/>
                <a:cs typeface="+mn-cs"/>
              </a:rPr>
              <a:t>one</a:t>
            </a:r>
            <a:r>
              <a:rPr lang="en-GB" sz="1200" b="0" i="0" u="none" kern="1200" baseline="0" dirty="0">
                <a:solidFill>
                  <a:schemeClr val="tx1"/>
                </a:solidFill>
                <a:effectLst/>
                <a:ea typeface="+mn-ea"/>
                <a:cs typeface="+mn-cs"/>
              </a:rPr>
              <a:t> way of </a:t>
            </a:r>
            <a:r>
              <a:rPr lang="en-GB" sz="1200" b="1" i="0" u="none" kern="1200" baseline="0" dirty="0">
                <a:solidFill>
                  <a:schemeClr val="tx1"/>
                </a:solidFill>
                <a:effectLst/>
                <a:ea typeface="+mn-ea"/>
                <a:cs typeface="+mn-cs"/>
              </a:rPr>
              <a:t>representing the problem </a:t>
            </a:r>
            <a:r>
              <a:rPr lang="en-GB" sz="1200" b="0" i="0" u="none" kern="1200" baseline="0" dirty="0">
                <a:solidFill>
                  <a:schemeClr val="tx1"/>
                </a:solidFill>
                <a:effectLst/>
                <a:ea typeface="+mn-ea"/>
                <a:cs typeface="+mn-cs"/>
              </a:rPr>
              <a:t>it cannot be an answer to the problem. Pupils can make the mistake of thinking that they have completed a problem when they have drawn a bar model to represent it.</a:t>
            </a:r>
            <a:endParaRPr lang="en-GB" sz="1200" b="0" i="0" kern="1200" baseline="0" dirty="0">
              <a:solidFill>
                <a:schemeClr val="tx1"/>
              </a:solidFill>
              <a:effectLst/>
              <a:ea typeface="+mn-ea"/>
              <a:cs typeface="+mn-cs"/>
            </a:endParaRPr>
          </a:p>
          <a:p>
            <a:endParaRPr lang="en-GB" sz="1200" b="1" kern="1200" dirty="0">
              <a:solidFill>
                <a:schemeClr val="tx1"/>
              </a:solidFill>
              <a:effectLst/>
              <a:ea typeface="+mn-ea"/>
              <a:cs typeface="+mn-cs"/>
            </a:endParaRPr>
          </a:p>
          <a:p>
            <a:r>
              <a:rPr lang="en-GB" sz="1200" b="1" kern="1200" dirty="0">
                <a:solidFill>
                  <a:schemeClr val="tx1"/>
                </a:solidFill>
                <a:effectLst/>
                <a:ea typeface="+mn-ea"/>
                <a:cs typeface="+mn-cs"/>
              </a:rPr>
              <a:t>Lead</a:t>
            </a:r>
            <a:r>
              <a:rPr lang="en-GB" sz="1200" b="1" kern="1200" baseline="0" dirty="0">
                <a:solidFill>
                  <a:schemeClr val="tx1"/>
                </a:solidFill>
                <a:effectLst/>
                <a:ea typeface="+mn-ea"/>
                <a:cs typeface="+mn-cs"/>
              </a:rPr>
              <a:t> into next slide: </a:t>
            </a:r>
            <a:r>
              <a:rPr lang="en-GB" sz="1200" b="0" kern="1200" baseline="0" dirty="0">
                <a:solidFill>
                  <a:schemeClr val="tx1"/>
                </a:solidFill>
                <a:effectLst/>
                <a:ea typeface="+mn-ea"/>
                <a:cs typeface="+mn-cs"/>
              </a:rPr>
              <a:t>We’ve got some idea of what bar models are for and the majority of the workshop will focus on how to use them and how to teach pupils to use them. Now we’re going to look at the reasons why we might want to use them in the first place.</a:t>
            </a:r>
            <a:endParaRPr lang="en-GB" sz="1200" b="1" kern="1200" baseline="0" dirty="0">
              <a:solidFill>
                <a:schemeClr val="tx1"/>
              </a:solidFill>
              <a:effectLst/>
              <a:ea typeface="+mn-ea"/>
              <a:cs typeface="+mn-cs"/>
            </a:endParaRPr>
          </a:p>
          <a:p>
            <a:r>
              <a:rPr lang="en-GB" sz="1200" b="1" kern="1200" baseline="0" dirty="0">
                <a:solidFill>
                  <a:schemeClr val="tx1"/>
                </a:solidFill>
                <a:effectLst/>
                <a:ea typeface="+mn-ea"/>
                <a:cs typeface="+mn-cs"/>
              </a:rPr>
              <a:t>Resources: </a:t>
            </a:r>
            <a:r>
              <a:rPr lang="en-GB" sz="1200" b="0" kern="1200" baseline="0" dirty="0">
                <a:solidFill>
                  <a:schemeClr val="tx1"/>
                </a:solidFill>
                <a:effectLst/>
                <a:ea typeface="+mn-ea"/>
                <a:cs typeface="+mn-cs"/>
              </a:rPr>
              <a:t>None</a:t>
            </a:r>
            <a:endParaRPr lang="en-GB" b="0" dirty="0"/>
          </a:p>
          <a:p>
            <a:endParaRPr lang="en-GB" dirty="0"/>
          </a:p>
        </p:txBody>
      </p:sp>
      <p:sp>
        <p:nvSpPr>
          <p:cNvPr id="4" name="Slide Number Placeholder 3"/>
          <p:cNvSpPr>
            <a:spLocks noGrp="1"/>
          </p:cNvSpPr>
          <p:nvPr>
            <p:ph type="sldNum" sz="quarter" idx="10"/>
          </p:nvPr>
        </p:nvSpPr>
        <p:spPr/>
        <p:txBody>
          <a:bodyPr/>
          <a:lstStyle/>
          <a:p>
            <a:fld id="{D12C687F-5341-4A79-A440-A738BF2CF061}" type="slidenum">
              <a:rPr lang="en-GB" smtClean="0"/>
              <a:t>16</a:t>
            </a:fld>
            <a:endParaRPr lang="en-GB" dirty="0"/>
          </a:p>
        </p:txBody>
      </p:sp>
    </p:spTree>
    <p:extLst>
      <p:ext uri="{BB962C8B-B14F-4D97-AF65-F5344CB8AC3E}">
        <p14:creationId xmlns:p14="http://schemas.microsoft.com/office/powerpoint/2010/main" val="1406610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might find that children quickly become very articulate and start using words and phrases you have not heard before.</a:t>
            </a:r>
          </a:p>
          <a:p>
            <a:endParaRPr lang="en-GB" dirty="0"/>
          </a:p>
          <a:p>
            <a:endParaRPr lang="en-GB" dirty="0"/>
          </a:p>
          <a:p>
            <a:pPr marL="0" indent="0">
              <a:buNone/>
            </a:pPr>
            <a:r>
              <a:rPr lang="en-GB" sz="1200" dirty="0">
                <a:latin typeface="SassoonPrimaryInfant" pitchFamily="2" charset="0"/>
              </a:rPr>
              <a:t>commutativity</a:t>
            </a:r>
          </a:p>
          <a:p>
            <a:pPr marL="0" indent="0">
              <a:buNone/>
            </a:pPr>
            <a:r>
              <a:rPr lang="en-GB" sz="1200" dirty="0">
                <a:latin typeface="SassoonPrimaryInfant" pitchFamily="2" charset="0"/>
              </a:rPr>
              <a:t>partitioning</a:t>
            </a:r>
          </a:p>
          <a:p>
            <a:pPr marL="0" indent="0">
              <a:buNone/>
            </a:pPr>
            <a:r>
              <a:rPr lang="en-GB" sz="1200" dirty="0">
                <a:latin typeface="SassoonPrimaryInfant" pitchFamily="2" charset="0"/>
              </a:rPr>
              <a:t>addend + addend = sum</a:t>
            </a:r>
          </a:p>
          <a:p>
            <a:pPr marL="0" indent="0">
              <a:buNone/>
            </a:pPr>
            <a:r>
              <a:rPr lang="en-GB" sz="1200" dirty="0">
                <a:latin typeface="SassoonPrimaryInfant" pitchFamily="2" charset="0"/>
              </a:rPr>
              <a:t>Factor x factor = product</a:t>
            </a:r>
          </a:p>
        </p:txBody>
      </p:sp>
      <p:sp>
        <p:nvSpPr>
          <p:cNvPr id="4" name="Slide Number Placeholder 3"/>
          <p:cNvSpPr>
            <a:spLocks noGrp="1"/>
          </p:cNvSpPr>
          <p:nvPr>
            <p:ph type="sldNum" sz="quarter" idx="10"/>
          </p:nvPr>
        </p:nvSpPr>
        <p:spPr/>
        <p:txBody>
          <a:bodyPr/>
          <a:lstStyle/>
          <a:p>
            <a:fld id="{E25A012D-1DED-488F-BB36-BED732347061}" type="slidenum">
              <a:rPr lang="en-GB" smtClean="0"/>
              <a:t>17</a:t>
            </a:fld>
            <a:endParaRPr lang="en-GB"/>
          </a:p>
        </p:txBody>
      </p:sp>
    </p:spTree>
    <p:extLst>
      <p:ext uri="{BB962C8B-B14F-4D97-AF65-F5344CB8AC3E}">
        <p14:creationId xmlns:p14="http://schemas.microsoft.com/office/powerpoint/2010/main" val="3318418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Secure it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 is incorrect because…. The five in 56 is 5 tens not one ten/56 has five tens and not 1 ten. 56 = 50 + 6</a:t>
            </a:r>
          </a:p>
          <a:p>
            <a:pPr lvl="0"/>
            <a:endParaRPr lang="en-GB" dirty="0"/>
          </a:p>
          <a:p>
            <a:pPr lvl="0"/>
            <a:r>
              <a:rPr lang="en-GB" dirty="0"/>
              <a:t>I say 56 I mean 5 tens and 6 ones. </a:t>
            </a:r>
          </a:p>
          <a:p>
            <a:pPr lvl="0"/>
            <a:endParaRPr lang="en-GB" dirty="0"/>
          </a:p>
          <a:p>
            <a:pPr lvl="0"/>
            <a:r>
              <a:rPr lang="en-GB" dirty="0"/>
              <a:t>Deepen it </a:t>
            </a:r>
          </a:p>
          <a:p>
            <a:pPr lvl="0"/>
            <a:r>
              <a:rPr lang="en-GB" dirty="0"/>
              <a:t>It is sometime true because in 81 the tens digit is greater and in 29 the one digit is greater.</a:t>
            </a:r>
          </a:p>
        </p:txBody>
      </p:sp>
      <p:sp>
        <p:nvSpPr>
          <p:cNvPr id="4" name="Slide Number Placeholder 3"/>
          <p:cNvSpPr>
            <a:spLocks noGrp="1"/>
          </p:cNvSpPr>
          <p:nvPr>
            <p:ph type="sldNum" sz="quarter" idx="10"/>
          </p:nvPr>
        </p:nvSpPr>
        <p:spPr/>
        <p:txBody>
          <a:bodyPr/>
          <a:lstStyle/>
          <a:p>
            <a:fld id="{442F9D8C-9A11-D844-A70C-94F438858819}" type="slidenum">
              <a:rPr lang="en-US" smtClean="0"/>
              <a:pPr/>
              <a:t>18</a:t>
            </a:fld>
            <a:endParaRPr lang="en-US"/>
          </a:p>
        </p:txBody>
      </p:sp>
      <p:sp>
        <p:nvSpPr>
          <p:cNvPr id="5" name="Date Placeholder 4"/>
          <p:cNvSpPr>
            <a:spLocks noGrp="1"/>
          </p:cNvSpPr>
          <p:nvPr>
            <p:ph type="dt" idx="11"/>
          </p:nvPr>
        </p:nvSpPr>
        <p:spPr/>
        <p:txBody>
          <a:bodyPr/>
          <a:lstStyle/>
          <a:p>
            <a:endParaRPr lang="en-GB"/>
          </a:p>
        </p:txBody>
      </p:sp>
    </p:spTree>
    <p:extLst>
      <p:ext uri="{BB962C8B-B14F-4D97-AF65-F5344CB8AC3E}">
        <p14:creationId xmlns:p14="http://schemas.microsoft.com/office/powerpoint/2010/main" val="3841758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May not be reems of maths….hands on, practical resources, discussions, </a:t>
            </a:r>
          </a:p>
        </p:txBody>
      </p:sp>
      <p:sp>
        <p:nvSpPr>
          <p:cNvPr id="4" name="Slide Number Placeholder 3"/>
          <p:cNvSpPr>
            <a:spLocks noGrp="1"/>
          </p:cNvSpPr>
          <p:nvPr>
            <p:ph type="sldNum" sz="quarter" idx="10"/>
          </p:nvPr>
        </p:nvSpPr>
        <p:spPr/>
        <p:txBody>
          <a:bodyPr/>
          <a:lstStyle/>
          <a:p>
            <a:fld id="{E25A012D-1DED-488F-BB36-BED732347061}" type="slidenum">
              <a:rPr lang="en-GB" smtClean="0"/>
              <a:t>19</a:t>
            </a:fld>
            <a:endParaRPr lang="en-GB"/>
          </a:p>
        </p:txBody>
      </p:sp>
    </p:spTree>
    <p:extLst>
      <p:ext uri="{BB962C8B-B14F-4D97-AF65-F5344CB8AC3E}">
        <p14:creationId xmlns:p14="http://schemas.microsoft.com/office/powerpoint/2010/main" val="2579791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20</a:t>
            </a:fld>
            <a:endParaRPr lang="en-GB"/>
          </a:p>
        </p:txBody>
      </p:sp>
    </p:spTree>
    <p:extLst>
      <p:ext uri="{BB962C8B-B14F-4D97-AF65-F5344CB8AC3E}">
        <p14:creationId xmlns:p14="http://schemas.microsoft.com/office/powerpoint/2010/main" val="30113378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D12149"/>
        </a:solidFill>
        <a:effectLst/>
      </p:bgPr>
    </p:bg>
    <p:spTree>
      <p:nvGrpSpPr>
        <p:cNvPr id="1" name=""/>
        <p:cNvGrpSpPr/>
        <p:nvPr/>
      </p:nvGrpSpPr>
      <p:grpSpPr>
        <a:xfrm>
          <a:off x="0" y="0"/>
          <a:ext cx="0" cy="0"/>
          <a:chOff x="0" y="0"/>
          <a:chExt cx="0" cy="0"/>
        </a:xfrm>
      </p:grpSpPr>
      <p:sp>
        <p:nvSpPr>
          <p:cNvPr id="16" name="Teardrop 15"/>
          <p:cNvSpPr/>
          <p:nvPr userDrawn="1"/>
        </p:nvSpPr>
        <p:spPr>
          <a:xfrm rot="16200000">
            <a:off x="1683405" y="-467707"/>
            <a:ext cx="5705182" cy="7848872"/>
          </a:xfrm>
          <a:prstGeom prst="teardrop">
            <a:avLst>
              <a:gd name="adj" fmla="val 99679"/>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3429" y="836712"/>
            <a:ext cx="4766683" cy="1277322"/>
          </a:xfrm>
          <a:prstGeom prst="rect">
            <a:avLst/>
          </a:prstGeom>
        </p:spPr>
      </p:pic>
      <p:sp>
        <p:nvSpPr>
          <p:cNvPr id="18" name="TextBox 17"/>
          <p:cNvSpPr txBox="1"/>
          <p:nvPr userDrawn="1"/>
        </p:nvSpPr>
        <p:spPr>
          <a:xfrm>
            <a:off x="1062832" y="2708921"/>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9" name="TextBox 18"/>
          <p:cNvSpPr txBox="1"/>
          <p:nvPr userDrawn="1"/>
        </p:nvSpPr>
        <p:spPr>
          <a:xfrm>
            <a:off x="3138769" y="41490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spTree>
    <p:extLst>
      <p:ext uri="{BB962C8B-B14F-4D97-AF65-F5344CB8AC3E}">
        <p14:creationId xmlns:p14="http://schemas.microsoft.com/office/powerpoint/2010/main" val="144851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D12149"/>
        </a:solidFill>
        <a:effectLst/>
      </p:bgPr>
    </p:bg>
    <p:spTree>
      <p:nvGrpSpPr>
        <p:cNvPr id="1" name=""/>
        <p:cNvGrpSpPr/>
        <p:nvPr/>
      </p:nvGrpSpPr>
      <p:grpSpPr>
        <a:xfrm>
          <a:off x="0" y="0"/>
          <a:ext cx="0" cy="0"/>
          <a:chOff x="0" y="0"/>
          <a:chExt cx="0" cy="0"/>
        </a:xfrm>
      </p:grpSpPr>
      <p:sp>
        <p:nvSpPr>
          <p:cNvPr id="2" name="Teardrop 1"/>
          <p:cNvSpPr/>
          <p:nvPr userDrawn="1"/>
        </p:nvSpPr>
        <p:spPr>
          <a:xfrm rot="16200000">
            <a:off x="1112850" y="-1110270"/>
            <a:ext cx="6234732" cy="8460432"/>
          </a:xfrm>
          <a:prstGeom prst="teardrop">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TextBox 7"/>
          <p:cNvSpPr txBox="1"/>
          <p:nvPr userDrawn="1"/>
        </p:nvSpPr>
        <p:spPr>
          <a:xfrm>
            <a:off x="844600" y="2483892"/>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9" name="TextBox 8"/>
          <p:cNvSpPr txBox="1"/>
          <p:nvPr userDrawn="1"/>
        </p:nvSpPr>
        <p:spPr>
          <a:xfrm>
            <a:off x="2829523" y="3835896"/>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Tree>
    <p:extLst>
      <p:ext uri="{BB962C8B-B14F-4D97-AF65-F5344CB8AC3E}">
        <p14:creationId xmlns:p14="http://schemas.microsoft.com/office/powerpoint/2010/main" val="4014444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rgbClr val="D12149"/>
        </a:solidFill>
        <a:effectLst/>
      </p:bgPr>
    </p:bg>
    <p:spTree>
      <p:nvGrpSpPr>
        <p:cNvPr id="1" name=""/>
        <p:cNvGrpSpPr/>
        <p:nvPr/>
      </p:nvGrpSpPr>
      <p:grpSpPr>
        <a:xfrm>
          <a:off x="0" y="0"/>
          <a:ext cx="0" cy="0"/>
          <a:chOff x="0" y="0"/>
          <a:chExt cx="0" cy="0"/>
        </a:xfrm>
      </p:grpSpPr>
      <p:sp>
        <p:nvSpPr>
          <p:cNvPr id="4" name="Snip Single Corner Rectangle 3"/>
          <p:cNvSpPr/>
          <p:nvPr userDrawn="1"/>
        </p:nvSpPr>
        <p:spPr>
          <a:xfrm rot="16200000" flipH="1" flipV="1">
            <a:off x="1121727" y="-1101392"/>
            <a:ext cx="6156801" cy="8376593"/>
          </a:xfrm>
          <a:prstGeom prst="snip1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TextBox 12"/>
          <p:cNvSpPr txBox="1"/>
          <p:nvPr userDrawn="1"/>
        </p:nvSpPr>
        <p:spPr>
          <a:xfrm>
            <a:off x="707740" y="2305844"/>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4" name="TextBox 13"/>
          <p:cNvSpPr txBox="1"/>
          <p:nvPr userDrawn="1"/>
        </p:nvSpPr>
        <p:spPr>
          <a:xfrm>
            <a:off x="2799436" y="38315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Tree>
    <p:extLst>
      <p:ext uri="{BB962C8B-B14F-4D97-AF65-F5344CB8AC3E}">
        <p14:creationId xmlns:p14="http://schemas.microsoft.com/office/powerpoint/2010/main" val="2024979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rgbClr val="D12149"/>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18366" t="12633"/>
          <a:stretch/>
        </p:blipFill>
        <p:spPr>
          <a:xfrm>
            <a:off x="0" y="0"/>
            <a:ext cx="8484179" cy="616530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
        <p:nvSpPr>
          <p:cNvPr id="10" name="TextBox 9"/>
          <p:cNvSpPr txBox="1"/>
          <p:nvPr userDrawn="1"/>
        </p:nvSpPr>
        <p:spPr>
          <a:xfrm>
            <a:off x="707740" y="2305844"/>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1" name="TextBox 10"/>
          <p:cNvSpPr txBox="1"/>
          <p:nvPr userDrawn="1"/>
        </p:nvSpPr>
        <p:spPr>
          <a:xfrm>
            <a:off x="2799436" y="38315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spTree>
    <p:extLst>
      <p:ext uri="{BB962C8B-B14F-4D97-AF65-F5344CB8AC3E}">
        <p14:creationId xmlns:p14="http://schemas.microsoft.com/office/powerpoint/2010/main" val="344449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Rectangle 8"/>
          <p:cNvSpPr/>
          <p:nvPr userDrawn="1"/>
        </p:nvSpPr>
        <p:spPr>
          <a:xfrm>
            <a:off x="0" y="0"/>
            <a:ext cx="9144000" cy="6858000"/>
          </a:xfrm>
          <a:prstGeom prst="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prstClr val="white"/>
              </a:solidFill>
            </a:endParaRPr>
          </a:p>
        </p:txBody>
      </p:sp>
      <p:sp>
        <p:nvSpPr>
          <p:cNvPr id="11" name="Rounded Rectangle 10"/>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Our core values</a:t>
            </a:r>
          </a:p>
        </p:txBody>
      </p:sp>
      <p:sp>
        <p:nvSpPr>
          <p:cNvPr id="13" name="TextBox 12"/>
          <p:cNvSpPr txBox="1"/>
          <p:nvPr userDrawn="1"/>
        </p:nvSpPr>
        <p:spPr>
          <a:xfrm>
            <a:off x="462856" y="1628800"/>
            <a:ext cx="8141592" cy="5078313"/>
          </a:xfrm>
          <a:prstGeom prst="rect">
            <a:avLst/>
          </a:prstGeom>
          <a:noFill/>
        </p:spPr>
        <p:txBody>
          <a:bodyPr wrap="square" rtlCol="0">
            <a:spAutoFit/>
          </a:bodyPr>
          <a:lstStyle/>
          <a:p>
            <a:pPr algn="ctr"/>
            <a:r>
              <a:rPr lang="en-GB" sz="5200" dirty="0">
                <a:solidFill>
                  <a:prstClr val="white"/>
                </a:solidFill>
                <a:latin typeface="Georgia" panose="02040502050405020303" pitchFamily="18" charset="0"/>
              </a:rPr>
              <a:t>Partnership</a:t>
            </a:r>
          </a:p>
          <a:p>
            <a:pPr algn="ctr"/>
            <a:r>
              <a:rPr lang="en-GB" sz="5200" dirty="0">
                <a:solidFill>
                  <a:prstClr val="white"/>
                </a:solidFill>
                <a:latin typeface="Georgia" panose="02040502050405020303" pitchFamily="18" charset="0"/>
              </a:rPr>
              <a:t>Excellence</a:t>
            </a:r>
          </a:p>
          <a:p>
            <a:pPr algn="ctr"/>
            <a:r>
              <a:rPr lang="en-GB" sz="5200" dirty="0">
                <a:solidFill>
                  <a:prstClr val="white"/>
                </a:solidFill>
                <a:latin typeface="Georgia" panose="02040502050405020303" pitchFamily="18" charset="0"/>
              </a:rPr>
              <a:t>Compassion</a:t>
            </a:r>
          </a:p>
          <a:p>
            <a:pPr algn="ctr"/>
            <a:r>
              <a:rPr lang="en-GB" sz="5200" dirty="0">
                <a:solidFill>
                  <a:prstClr val="white"/>
                </a:solidFill>
                <a:latin typeface="Georgia" panose="02040502050405020303" pitchFamily="18" charset="0"/>
              </a:rPr>
              <a:t>Growth-mindset</a:t>
            </a:r>
          </a:p>
          <a:p>
            <a:pPr algn="ctr"/>
            <a:r>
              <a:rPr lang="en-GB" sz="5200" dirty="0">
                <a:solidFill>
                  <a:prstClr val="white"/>
                </a:solidFill>
                <a:latin typeface="Georgia" panose="02040502050405020303" pitchFamily="18" charset="0"/>
              </a:rPr>
              <a:t>Innovative</a:t>
            </a:r>
          </a:p>
          <a:p>
            <a:pPr algn="ctr"/>
            <a:r>
              <a:rPr lang="en-GB" sz="5200" dirty="0">
                <a:solidFill>
                  <a:prstClr val="white"/>
                </a:solidFill>
                <a:latin typeface="Georgia" panose="02040502050405020303" pitchFamily="18" charset="0"/>
              </a:rPr>
              <a:t>Purposeful</a:t>
            </a:r>
          </a:p>
        </p:txBody>
      </p:sp>
    </p:spTree>
    <p:extLst>
      <p:ext uri="{BB962C8B-B14F-4D97-AF65-F5344CB8AC3E}">
        <p14:creationId xmlns:p14="http://schemas.microsoft.com/office/powerpoint/2010/main" val="285794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p:cNvSpPr/>
          <p:nvPr userDrawn="1"/>
        </p:nvSpPr>
        <p:spPr>
          <a:xfrm>
            <a:off x="0" y="0"/>
            <a:ext cx="9144000" cy="6858000"/>
          </a:xfrm>
          <a:prstGeom prst="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prstClr val="white"/>
              </a:solidFill>
            </a:endParaRPr>
          </a:p>
        </p:txBody>
      </p:sp>
      <p:sp>
        <p:nvSpPr>
          <p:cNvPr id="11" name="Rounded Rectangle 10"/>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Tweet us</a:t>
            </a:r>
          </a:p>
        </p:txBody>
      </p:sp>
      <p:pic>
        <p:nvPicPr>
          <p:cNvPr id="5122" name="Picture 2" descr="http://www.adweek.com/socialtimes/files/2014/03/alltwitter-twitter-bird-logo-white-on-blu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59025" y="4653136"/>
            <a:ext cx="2749253" cy="180992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userDrawn="1"/>
        </p:nvSpPr>
        <p:spPr>
          <a:xfrm>
            <a:off x="462856" y="1628800"/>
            <a:ext cx="8141592" cy="2862322"/>
          </a:xfrm>
          <a:prstGeom prst="rect">
            <a:avLst/>
          </a:prstGeom>
          <a:noFill/>
        </p:spPr>
        <p:txBody>
          <a:bodyPr wrap="square" rtlCol="0">
            <a:spAutoFit/>
          </a:bodyPr>
          <a:lstStyle/>
          <a:p>
            <a:pPr algn="ctr"/>
            <a:r>
              <a:rPr lang="en-GB" sz="6000" dirty="0">
                <a:solidFill>
                  <a:prstClr val="white"/>
                </a:solidFill>
                <a:latin typeface="Georgia" panose="02040502050405020303" pitchFamily="18" charset="0"/>
              </a:rPr>
              <a:t>@MathsMastery</a:t>
            </a:r>
          </a:p>
          <a:p>
            <a:pPr algn="ctr"/>
            <a:r>
              <a:rPr lang="en-GB" sz="6000" dirty="0">
                <a:solidFill>
                  <a:prstClr val="white"/>
                </a:solidFill>
                <a:latin typeface="Georgia" panose="02040502050405020303" pitchFamily="18" charset="0"/>
              </a:rPr>
              <a:t>#Hashtag</a:t>
            </a:r>
          </a:p>
          <a:p>
            <a:pPr algn="ctr"/>
            <a:r>
              <a:rPr lang="en-GB" sz="6000" dirty="0">
                <a:solidFill>
                  <a:prstClr val="white"/>
                </a:solidFill>
                <a:latin typeface="Georgia" panose="02040502050405020303" pitchFamily="18" charset="0"/>
              </a:rPr>
              <a:t>#mathschat</a:t>
            </a:r>
          </a:p>
        </p:txBody>
      </p:sp>
    </p:spTree>
    <p:extLst>
      <p:ext uri="{BB962C8B-B14F-4D97-AF65-F5344CB8AC3E}">
        <p14:creationId xmlns:p14="http://schemas.microsoft.com/office/powerpoint/2010/main" val="1935816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To a minimum</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Tree>
    <p:extLst>
      <p:ext uri="{BB962C8B-B14F-4D97-AF65-F5344CB8AC3E}">
        <p14:creationId xmlns:p14="http://schemas.microsoft.com/office/powerpoint/2010/main" val="144606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To a minimum</a:t>
            </a: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5264"/>
            <a:ext cx="2977232" cy="799188"/>
          </a:xfrm>
          <a:prstGeom prst="rect">
            <a:avLst/>
          </a:prstGeom>
        </p:spPr>
      </p:pic>
    </p:spTree>
    <p:extLst>
      <p:ext uri="{BB962C8B-B14F-4D97-AF65-F5344CB8AC3E}">
        <p14:creationId xmlns:p14="http://schemas.microsoft.com/office/powerpoint/2010/main" val="2365045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To a minimum</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1320"/>
            <a:ext cx="2977232" cy="799187"/>
          </a:xfrm>
          <a:prstGeom prst="rect">
            <a:avLst/>
          </a:prstGeom>
        </p:spPr>
      </p:pic>
    </p:spTree>
    <p:extLst>
      <p:ext uri="{BB962C8B-B14F-4D97-AF65-F5344CB8AC3E}">
        <p14:creationId xmlns:p14="http://schemas.microsoft.com/office/powerpoint/2010/main" val="2750914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Tree>
    <p:extLst>
      <p:ext uri="{BB962C8B-B14F-4D97-AF65-F5344CB8AC3E}">
        <p14:creationId xmlns:p14="http://schemas.microsoft.com/office/powerpoint/2010/main" val="3703915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2" name="Rounded Rectangle 1"/>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userDrawn="1"/>
        </p:nvSpPr>
        <p:spPr>
          <a:xfrm>
            <a:off x="3707904" y="2276872"/>
            <a:ext cx="4680520" cy="2800767"/>
          </a:xfrm>
          <a:prstGeom prst="rect">
            <a:avLst/>
          </a:prstGeom>
          <a:noFill/>
        </p:spPr>
        <p:txBody>
          <a:bodyPr wrap="square" rtlCol="0">
            <a:spAutoFit/>
          </a:bodyPr>
          <a:lstStyle/>
          <a:p>
            <a:r>
              <a:rPr lang="en-GB" sz="4400" dirty="0">
                <a:solidFill>
                  <a:prstClr val="black"/>
                </a:solidFill>
                <a:latin typeface="Georgia" panose="02040502050405020303" pitchFamily="18" charset="0"/>
              </a:rPr>
              <a:t>Small boxes with short, punchy text that doesn’t go on and on and on.</a:t>
            </a:r>
          </a:p>
        </p:txBody>
      </p:sp>
    </p:spTree>
    <p:extLst>
      <p:ext uri="{BB962C8B-B14F-4D97-AF65-F5344CB8AC3E}">
        <p14:creationId xmlns:p14="http://schemas.microsoft.com/office/powerpoint/2010/main" val="2757621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074"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0666"/>
          <a:stretch/>
        </p:blipFill>
        <p:spPr bwMode="auto">
          <a:xfrm>
            <a:off x="-1" y="1"/>
            <a:ext cx="914400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Use lots of images</a:t>
            </a:r>
          </a:p>
        </p:txBody>
      </p:sp>
    </p:spTree>
    <p:extLst>
      <p:ext uri="{BB962C8B-B14F-4D97-AF65-F5344CB8AC3E}">
        <p14:creationId xmlns:p14="http://schemas.microsoft.com/office/powerpoint/2010/main" val="3435250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Good PowerPoint	</a:t>
            </a:r>
          </a:p>
        </p:txBody>
      </p:sp>
      <p:sp>
        <p:nvSpPr>
          <p:cNvPr id="13" name="Rounded Rectangle 12"/>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3851920" y="2276872"/>
            <a:ext cx="4392488" cy="3416320"/>
          </a:xfrm>
          <a:prstGeom prst="rect">
            <a:avLst/>
          </a:prstGeom>
          <a:noFill/>
        </p:spPr>
        <p:txBody>
          <a:bodyPr wrap="square" rtlCol="0">
            <a:spAutoFit/>
          </a:bodyPr>
          <a:lstStyle/>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A few</a:t>
            </a:r>
          </a:p>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Short</a:t>
            </a:r>
          </a:p>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Bullets</a:t>
            </a:r>
          </a:p>
        </p:txBody>
      </p:sp>
    </p:spTree>
    <p:extLst>
      <p:ext uri="{BB962C8B-B14F-4D97-AF65-F5344CB8AC3E}">
        <p14:creationId xmlns:p14="http://schemas.microsoft.com/office/powerpoint/2010/main" val="1882318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800200"/>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88256" y="332656"/>
            <a:ext cx="8285608" cy="1754326"/>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Millions of presentations take place every day. </a:t>
            </a:r>
          </a:p>
        </p:txBody>
      </p:sp>
      <p:sp>
        <p:nvSpPr>
          <p:cNvPr id="13" name="Rounded Rectangle 12"/>
          <p:cNvSpPr/>
          <p:nvPr userDrawn="1"/>
        </p:nvSpPr>
        <p:spPr>
          <a:xfrm>
            <a:off x="744972" y="2441285"/>
            <a:ext cx="7632848" cy="374441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852984" y="2851554"/>
            <a:ext cx="7416824" cy="2923877"/>
          </a:xfrm>
          <a:prstGeom prst="rect">
            <a:avLst/>
          </a:prstGeom>
          <a:noFill/>
        </p:spPr>
        <p:txBody>
          <a:bodyPr wrap="square" rtlCol="0">
            <a:spAutoFit/>
          </a:bodyPr>
          <a:lstStyle/>
          <a:p>
            <a:pPr>
              <a:buClr>
                <a:srgbClr val="808285"/>
              </a:buClr>
              <a:buFont typeface="Arial" panose="020B0604020202020204" pitchFamily="34" charset="0"/>
              <a:buNone/>
            </a:pPr>
            <a:r>
              <a:rPr lang="en-GB" sz="7200" dirty="0">
                <a:solidFill>
                  <a:srgbClr val="808285"/>
                </a:solidFill>
                <a:latin typeface="Georgia" panose="02040502050405020303" pitchFamily="18" charset="0"/>
              </a:rPr>
              <a:t>50%* of them are </a:t>
            </a:r>
            <a:r>
              <a:rPr lang="en-GB" sz="7200" b="1" dirty="0">
                <a:solidFill>
                  <a:srgbClr val="808285"/>
                </a:solidFill>
                <a:latin typeface="Georgia" panose="02040502050405020303" pitchFamily="18" charset="0"/>
              </a:rPr>
              <a:t>unbearable.</a:t>
            </a:r>
          </a:p>
          <a:p>
            <a:pPr>
              <a:buClr>
                <a:srgbClr val="808285"/>
              </a:buClr>
              <a:buFont typeface="Arial" panose="020B0604020202020204" pitchFamily="34" charset="0"/>
              <a:buNone/>
            </a:pPr>
            <a:endParaRPr lang="en-GB" sz="2000" dirty="0">
              <a:solidFill>
                <a:srgbClr val="808285"/>
              </a:solidFill>
              <a:latin typeface="Georgia" panose="02040502050405020303" pitchFamily="18" charset="0"/>
            </a:endParaRPr>
          </a:p>
          <a:p>
            <a:pPr>
              <a:buClr>
                <a:srgbClr val="808285"/>
              </a:buClr>
              <a:buFont typeface="Arial" panose="020B0604020202020204" pitchFamily="34" charset="0"/>
              <a:buNone/>
            </a:pPr>
            <a:r>
              <a:rPr lang="en-GB" sz="2000" dirty="0">
                <a:solidFill>
                  <a:srgbClr val="808285"/>
                </a:solidFill>
                <a:latin typeface="Georgia" panose="02040502050405020303" pitchFamily="18" charset="0"/>
              </a:rPr>
              <a:t>(*Conservative estimate)</a:t>
            </a:r>
          </a:p>
        </p:txBody>
      </p:sp>
    </p:spTree>
    <p:extLst>
      <p:ext uri="{BB962C8B-B14F-4D97-AF65-F5344CB8AC3E}">
        <p14:creationId xmlns:p14="http://schemas.microsoft.com/office/powerpoint/2010/main" val="1200122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8_Vertical Title and Text">
    <p:spTree>
      <p:nvGrpSpPr>
        <p:cNvPr id="1" name=""/>
        <p:cNvGrpSpPr/>
        <p:nvPr/>
      </p:nvGrpSpPr>
      <p:grpSpPr>
        <a:xfrm>
          <a:off x="0" y="0"/>
          <a:ext cx="0" cy="0"/>
          <a:chOff x="0" y="0"/>
          <a:chExt cx="0" cy="0"/>
        </a:xfrm>
      </p:grpSpPr>
      <p:pic>
        <p:nvPicPr>
          <p:cNvPr id="21506" name="Picture 2" descr="http://www.sliderocket.com/_media/blog_bored.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1908"/>
          <a:stretch/>
        </p:blipFill>
        <p:spPr bwMode="auto">
          <a:xfrm>
            <a:off x="-1" y="1"/>
            <a:ext cx="9144001" cy="687134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 name="TextBox 3"/>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These people are </a:t>
            </a:r>
            <a:r>
              <a:rPr lang="en-GB" sz="5400" b="1" dirty="0">
                <a:solidFill>
                  <a:srgbClr val="808285"/>
                </a:solidFill>
                <a:latin typeface="Georgia" panose="02040502050405020303" pitchFamily="18" charset="0"/>
              </a:rPr>
              <a:t>bored.</a:t>
            </a:r>
          </a:p>
        </p:txBody>
      </p:sp>
    </p:spTree>
    <p:extLst>
      <p:ext uri="{BB962C8B-B14F-4D97-AF65-F5344CB8AC3E}">
        <p14:creationId xmlns:p14="http://schemas.microsoft.com/office/powerpoint/2010/main" val="6776457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Bad PowerPoint</a:t>
            </a:r>
          </a:p>
        </p:txBody>
      </p:sp>
      <p:sp>
        <p:nvSpPr>
          <p:cNvPr id="2" name="Rounded Rectangle 1"/>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userDrawn="1"/>
        </p:nvSpPr>
        <p:spPr>
          <a:xfrm>
            <a:off x="3779912" y="2132856"/>
            <a:ext cx="4680520" cy="3939540"/>
          </a:xfrm>
          <a:prstGeom prst="rect">
            <a:avLst/>
          </a:prstGeom>
          <a:noFill/>
        </p:spPr>
        <p:txBody>
          <a:bodyPr wrap="square" rtlCol="0">
            <a:spAutoFit/>
          </a:bodyPr>
          <a:lstStyle/>
          <a:p>
            <a:r>
              <a:rPr lang="en-GB" sz="3600" dirty="0">
                <a:solidFill>
                  <a:prstClr val="black"/>
                </a:solidFill>
                <a:latin typeface="Georgia" panose="02040502050405020303" pitchFamily="18" charset="0"/>
              </a:rPr>
              <a:t>Try not to </a:t>
            </a:r>
            <a:r>
              <a:rPr lang="en-GB" sz="3600" dirty="0">
                <a:solidFill>
                  <a:srgbClr val="D12149"/>
                </a:solidFill>
                <a:latin typeface="Georgia" panose="02040502050405020303" pitchFamily="18" charset="0"/>
              </a:rPr>
              <a:t>depress</a:t>
            </a:r>
            <a:r>
              <a:rPr lang="en-GB" sz="3600" dirty="0">
                <a:solidFill>
                  <a:prstClr val="black"/>
                </a:solidFill>
                <a:latin typeface="Georgia" panose="02040502050405020303" pitchFamily="18" charset="0"/>
              </a:rPr>
              <a:t> people with your presentations. </a:t>
            </a:r>
          </a:p>
          <a:p>
            <a:endParaRPr lang="en-GB" sz="3600" dirty="0">
              <a:solidFill>
                <a:prstClr val="black"/>
              </a:solidFill>
              <a:latin typeface="Georgia" panose="02040502050405020303" pitchFamily="18" charset="0"/>
            </a:endParaRPr>
          </a:p>
          <a:p>
            <a:r>
              <a:rPr lang="en-GB" sz="3600" dirty="0">
                <a:solidFill>
                  <a:prstClr val="black"/>
                </a:solidFill>
                <a:latin typeface="Georgia" panose="02040502050405020303" pitchFamily="18" charset="0"/>
              </a:rPr>
              <a:t>Make yours </a:t>
            </a:r>
            <a:r>
              <a:rPr lang="en-GB" sz="7000" dirty="0">
                <a:solidFill>
                  <a:srgbClr val="D12149"/>
                </a:solidFill>
                <a:latin typeface="Georgia" panose="02040502050405020303" pitchFamily="18" charset="0"/>
              </a:rPr>
              <a:t>AMAZING.</a:t>
            </a:r>
          </a:p>
        </p:txBody>
      </p:sp>
    </p:spTree>
    <p:extLst>
      <p:ext uri="{BB962C8B-B14F-4D97-AF65-F5344CB8AC3E}">
        <p14:creationId xmlns:p14="http://schemas.microsoft.com/office/powerpoint/2010/main" val="1068978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Research shows:</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
        <p:nvSpPr>
          <p:cNvPr id="5" name="TextBox 4"/>
          <p:cNvSpPr txBox="1"/>
          <p:nvPr userDrawn="1"/>
        </p:nvSpPr>
        <p:spPr>
          <a:xfrm>
            <a:off x="755576" y="1915085"/>
            <a:ext cx="7632848" cy="3170099"/>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Bullets don’t kill people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People kill people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Unintentionally</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But regularly.</a:t>
            </a:r>
          </a:p>
        </p:txBody>
      </p:sp>
    </p:spTree>
    <p:extLst>
      <p:ext uri="{BB962C8B-B14F-4D97-AF65-F5344CB8AC3E}">
        <p14:creationId xmlns:p14="http://schemas.microsoft.com/office/powerpoint/2010/main" val="3302014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2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Mainly due to lack of…</a:t>
            </a:r>
          </a:p>
        </p:txBody>
      </p:sp>
      <p:sp>
        <p:nvSpPr>
          <p:cNvPr id="12" name="TextBox 11"/>
          <p:cNvSpPr txBox="1"/>
          <p:nvPr userDrawn="1"/>
        </p:nvSpPr>
        <p:spPr>
          <a:xfrm>
            <a:off x="899592" y="1772816"/>
            <a:ext cx="7200800" cy="3170099"/>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Significance</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Structure</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Simplicity</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Rehearsal.</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1320"/>
            <a:ext cx="2977232" cy="799187"/>
          </a:xfrm>
          <a:prstGeom prst="rect">
            <a:avLst/>
          </a:prstGeom>
        </p:spPr>
      </p:pic>
    </p:spTree>
    <p:extLst>
      <p:ext uri="{BB962C8B-B14F-4D97-AF65-F5344CB8AC3E}">
        <p14:creationId xmlns:p14="http://schemas.microsoft.com/office/powerpoint/2010/main" val="1245363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Why do you present?	</a:t>
            </a:r>
          </a:p>
        </p:txBody>
      </p:sp>
      <p:sp>
        <p:nvSpPr>
          <p:cNvPr id="13" name="Rounded Rectangle 12"/>
          <p:cNvSpPr/>
          <p:nvPr userDrawn="1"/>
        </p:nvSpPr>
        <p:spPr>
          <a:xfrm>
            <a:off x="1547664" y="1916832"/>
            <a:ext cx="7091322"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1835696" y="2332908"/>
            <a:ext cx="6480720" cy="3785652"/>
          </a:xfrm>
          <a:prstGeom prst="rect">
            <a:avLst/>
          </a:prstGeom>
          <a:noFill/>
        </p:spPr>
        <p:txBody>
          <a:bodyPr wrap="square" rtlCol="0">
            <a:spAutoFit/>
          </a:bodyPr>
          <a:lstStyle/>
          <a:p>
            <a:pPr marL="571500" indent="-571500">
              <a:buClr>
                <a:srgbClr val="808285"/>
              </a:buClr>
              <a:buFont typeface="Arial" panose="020B0604020202020204" pitchFamily="34" charset="0"/>
              <a:buChar char="•"/>
            </a:pPr>
            <a:r>
              <a:rPr lang="en-GB" sz="6000" dirty="0">
                <a:solidFill>
                  <a:prstClr val="black"/>
                </a:solidFill>
                <a:latin typeface="Georgia" panose="02040502050405020303" pitchFamily="18" charset="0"/>
              </a:rPr>
              <a:t>Pass on info?</a:t>
            </a:r>
          </a:p>
          <a:p>
            <a:pPr marL="571500" indent="-571500">
              <a:buClr>
                <a:srgbClr val="808285"/>
              </a:buClr>
              <a:buFont typeface="Arial" panose="020B0604020202020204" pitchFamily="34" charset="0"/>
              <a:buChar char="•"/>
            </a:pPr>
            <a:r>
              <a:rPr lang="en-GB" sz="6000" dirty="0">
                <a:solidFill>
                  <a:prstClr val="black"/>
                </a:solidFill>
                <a:latin typeface="Georgia" panose="02040502050405020303" pitchFamily="18" charset="0"/>
              </a:rPr>
              <a:t>Boss told me to?</a:t>
            </a:r>
          </a:p>
          <a:p>
            <a:pPr marL="571500" indent="-571500">
              <a:buClr>
                <a:srgbClr val="808285"/>
              </a:buClr>
              <a:buFont typeface="Arial" panose="020B0604020202020204" pitchFamily="34" charset="0"/>
              <a:buChar char="•"/>
            </a:pPr>
            <a:r>
              <a:rPr lang="en-GB" sz="6000" dirty="0">
                <a:solidFill>
                  <a:srgbClr val="D12149"/>
                </a:solidFill>
                <a:latin typeface="Georgia" panose="02040502050405020303" pitchFamily="18" charset="0"/>
              </a:rPr>
              <a:t>Sell meaningful ideas.</a:t>
            </a:r>
          </a:p>
        </p:txBody>
      </p:sp>
    </p:spTree>
    <p:extLst>
      <p:ext uri="{BB962C8B-B14F-4D97-AF65-F5344CB8AC3E}">
        <p14:creationId xmlns:p14="http://schemas.microsoft.com/office/powerpoint/2010/main" val="30015361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4098" name="Picture 2" descr="http://www.dietdoctor.com/wp-content/uploads/2013/01/confused.bmp"/>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0797" r="1057"/>
          <a:stretch/>
        </p:blipFill>
        <p:spPr bwMode="auto">
          <a:xfrm>
            <a:off x="1" y="0"/>
            <a:ext cx="9143999" cy="6878589"/>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Technology…?</a:t>
            </a:r>
          </a:p>
        </p:txBody>
      </p:sp>
      <p:sp>
        <p:nvSpPr>
          <p:cNvPr id="5" name="Rounded Rectangle 4"/>
          <p:cNvSpPr/>
          <p:nvPr userDrawn="1"/>
        </p:nvSpPr>
        <p:spPr>
          <a:xfrm>
            <a:off x="4932040" y="4869160"/>
            <a:ext cx="3960440" cy="1512168"/>
          </a:xfrm>
          <a:prstGeom prst="roundRect">
            <a:avLst/>
          </a:prstGeom>
          <a:solidFill>
            <a:srgbClr val="D12149"/>
          </a:solidFill>
          <a:ln>
            <a:solidFill>
              <a:srgbClr val="D121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latin typeface="Georgia" panose="02040502050405020303" pitchFamily="18" charset="0"/>
              </a:rPr>
              <a:t>...It evolved.</a:t>
            </a:r>
          </a:p>
        </p:txBody>
      </p:sp>
    </p:spTree>
    <p:extLst>
      <p:ext uri="{BB962C8B-B14F-4D97-AF65-F5344CB8AC3E}">
        <p14:creationId xmlns:p14="http://schemas.microsoft.com/office/powerpoint/2010/main" val="42579170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pic>
        <p:nvPicPr>
          <p:cNvPr id="2050" name="Picture 2" descr="http://www.familymueller.ch/Renes/Hobbys/Rechner/1988_IBM-PC_XT.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3608" y="1836565"/>
            <a:ext cx="275287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ytimg.com/vi/Frj3CW6D7nA/maxresdefault.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292080" y="1820521"/>
            <a:ext cx="2592288" cy="26165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1372450" y="692696"/>
            <a:ext cx="6687132" cy="707886"/>
          </a:xfrm>
          <a:prstGeom prst="rect">
            <a:avLst/>
          </a:prstGeom>
          <a:noFill/>
        </p:spPr>
        <p:txBody>
          <a:bodyPr wrap="square" rtlCol="0">
            <a:spAutoFit/>
          </a:bodyPr>
          <a:lstStyle/>
          <a:p>
            <a:pPr algn="ctr"/>
            <a:r>
              <a:rPr lang="en-GB" sz="4000" dirty="0">
                <a:solidFill>
                  <a:srgbClr val="D12149"/>
                </a:solidFill>
                <a:latin typeface="Georgia" panose="02040502050405020303" pitchFamily="18" charset="0"/>
              </a:rPr>
              <a:t>Meh       			Woah </a:t>
            </a:r>
          </a:p>
        </p:txBody>
      </p:sp>
      <p:cxnSp>
        <p:nvCxnSpPr>
          <p:cNvPr id="4" name="Straight Arrow Connector 3"/>
          <p:cNvCxnSpPr/>
          <p:nvPr userDrawn="1"/>
        </p:nvCxnSpPr>
        <p:spPr>
          <a:xfrm>
            <a:off x="4118744" y="1090254"/>
            <a:ext cx="1008112" cy="0"/>
          </a:xfrm>
          <a:prstGeom prst="straightConnector1">
            <a:avLst/>
          </a:prstGeom>
          <a:ln w="76200">
            <a:solidFill>
              <a:srgbClr val="808285"/>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107504" y="448949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cxnSp>
        <p:nvCxnSpPr>
          <p:cNvPr id="11" name="Straight Connector 10"/>
          <p:cNvCxnSpPr/>
          <p:nvPr userDrawn="1"/>
        </p:nvCxnSpPr>
        <p:spPr>
          <a:xfrm>
            <a:off x="4572000" y="1836565"/>
            <a:ext cx="0" cy="3037654"/>
          </a:xfrm>
          <a:prstGeom prst="line">
            <a:avLst/>
          </a:prstGeom>
          <a:ln>
            <a:solidFill>
              <a:srgbClr val="D1214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07213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Nothing has changed</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
        <p:nvSpPr>
          <p:cNvPr id="5" name="TextBox 4"/>
          <p:cNvSpPr txBox="1"/>
          <p:nvPr userDrawn="1"/>
        </p:nvSpPr>
        <p:spPr>
          <a:xfrm>
            <a:off x="1691680" y="1772814"/>
            <a:ext cx="2448272"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p:txBody>
      </p:sp>
      <p:sp>
        <p:nvSpPr>
          <p:cNvPr id="6" name="TextBox 5"/>
          <p:cNvSpPr txBox="1"/>
          <p:nvPr userDrawn="1"/>
        </p:nvSpPr>
        <p:spPr>
          <a:xfrm>
            <a:off x="5220072" y="1772813"/>
            <a:ext cx="2448272"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p:txBody>
      </p:sp>
      <p:sp>
        <p:nvSpPr>
          <p:cNvPr id="7" name="TextBox 6"/>
          <p:cNvSpPr txBox="1"/>
          <p:nvPr userDrawn="1"/>
        </p:nvSpPr>
        <p:spPr>
          <a:xfrm>
            <a:off x="-5432" y="418626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spTree>
    <p:extLst>
      <p:ext uri="{BB962C8B-B14F-4D97-AF65-F5344CB8AC3E}">
        <p14:creationId xmlns:p14="http://schemas.microsoft.com/office/powerpoint/2010/main" val="29616145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pic>
        <p:nvPicPr>
          <p:cNvPr id="2050" name="Picture 2" descr="http://www.familymueller.ch/Renes/Hobbys/Rechner/1988_IBM-PC_XT.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3608" y="1836565"/>
            <a:ext cx="275287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ytimg.com/vi/Frj3CW6D7nA/maxresdefault.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292080" y="1820521"/>
            <a:ext cx="2592288" cy="26165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1372450" y="692696"/>
            <a:ext cx="6687132" cy="707886"/>
          </a:xfrm>
          <a:prstGeom prst="rect">
            <a:avLst/>
          </a:prstGeom>
          <a:noFill/>
        </p:spPr>
        <p:txBody>
          <a:bodyPr wrap="square" rtlCol="0">
            <a:spAutoFit/>
          </a:bodyPr>
          <a:lstStyle/>
          <a:p>
            <a:pPr algn="ctr"/>
            <a:r>
              <a:rPr lang="en-GB" sz="4000" dirty="0">
                <a:solidFill>
                  <a:srgbClr val="D12149"/>
                </a:solidFill>
                <a:latin typeface="Georgia" panose="02040502050405020303" pitchFamily="18" charset="0"/>
              </a:rPr>
              <a:t>Meh       			Woah </a:t>
            </a:r>
          </a:p>
        </p:txBody>
      </p:sp>
      <p:cxnSp>
        <p:nvCxnSpPr>
          <p:cNvPr id="4" name="Straight Arrow Connector 3"/>
          <p:cNvCxnSpPr/>
          <p:nvPr userDrawn="1"/>
        </p:nvCxnSpPr>
        <p:spPr>
          <a:xfrm>
            <a:off x="4118744" y="1090254"/>
            <a:ext cx="1008112" cy="0"/>
          </a:xfrm>
          <a:prstGeom prst="straightConnector1">
            <a:avLst/>
          </a:prstGeom>
          <a:ln w="76200">
            <a:solidFill>
              <a:srgbClr val="808285"/>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107504" y="448949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cxnSp>
        <p:nvCxnSpPr>
          <p:cNvPr id="11" name="Straight Connector 10"/>
          <p:cNvCxnSpPr/>
          <p:nvPr userDrawn="1"/>
        </p:nvCxnSpPr>
        <p:spPr>
          <a:xfrm>
            <a:off x="4572000" y="1836565"/>
            <a:ext cx="0" cy="3037654"/>
          </a:xfrm>
          <a:prstGeom prst="line">
            <a:avLst/>
          </a:prstGeom>
          <a:ln>
            <a:solidFill>
              <a:srgbClr val="D1214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70187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9" name="Rounded Rectangle 8"/>
          <p:cNvSpPr/>
          <p:nvPr userDrawn="1"/>
        </p:nvSpPr>
        <p:spPr>
          <a:xfrm>
            <a:off x="539552" y="548680"/>
            <a:ext cx="8064896" cy="4896544"/>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791580" y="912564"/>
            <a:ext cx="7560840" cy="4154984"/>
          </a:xfrm>
          <a:prstGeom prst="rect">
            <a:avLst/>
          </a:prstGeom>
          <a:noFill/>
        </p:spPr>
        <p:txBody>
          <a:bodyPr wrap="square" rtlCol="0" anchor="ctr">
            <a:spAutoFit/>
          </a:bodyPr>
          <a:lstStyle/>
          <a:p>
            <a:r>
              <a:rPr lang="en-GB" sz="7200" dirty="0">
                <a:solidFill>
                  <a:srgbClr val="808285"/>
                </a:solidFill>
                <a:latin typeface="Georgia" panose="02040502050405020303" pitchFamily="18" charset="0"/>
              </a:rPr>
              <a:t>Three ways to fix </a:t>
            </a:r>
            <a:r>
              <a:rPr lang="en-GB" sz="12000" dirty="0">
                <a:solidFill>
                  <a:srgbClr val="808285"/>
                </a:solidFill>
                <a:latin typeface="Georgia" panose="02040502050405020303" pitchFamily="18" charset="0"/>
              </a:rPr>
              <a:t>horrible</a:t>
            </a:r>
            <a:r>
              <a:rPr lang="en-GB" sz="11000" dirty="0">
                <a:solidFill>
                  <a:srgbClr val="808285"/>
                </a:solidFill>
                <a:latin typeface="Georgia" panose="02040502050405020303" pitchFamily="18" charset="0"/>
              </a:rPr>
              <a:t> </a:t>
            </a:r>
            <a:r>
              <a:rPr lang="en-GB" sz="7200" dirty="0">
                <a:solidFill>
                  <a:srgbClr val="808285"/>
                </a:solidFill>
                <a:latin typeface="Georgia" panose="02040502050405020303" pitchFamily="18" charset="0"/>
              </a:rPr>
              <a:t>PowerPoint.  </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Tree>
    <p:extLst>
      <p:ext uri="{BB962C8B-B14F-4D97-AF65-F5344CB8AC3E}">
        <p14:creationId xmlns:p14="http://schemas.microsoft.com/office/powerpoint/2010/main" val="17563988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6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E430035-0D06-4D7C-B2D5-D0457787FEAE}" type="datetimeFigureOut">
              <a:rPr lang="en-GB">
                <a:solidFill>
                  <a:prstClr val="black"/>
                </a:solidFill>
              </a:rPr>
              <a:pPr/>
              <a:t>27/09/2021</a:t>
            </a:fld>
            <a:endParaRPr lang="en-GB"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D953000C-A8BF-4219-AC55-0D06BAD9094D}" type="slidenum">
              <a:rPr lang="en-GB">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537228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B992D5E-78E4-4688-BB5E-B31C3BE84AD8}"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8914802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992D5E-78E4-4688-BB5E-B31C3BE84AD8}"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8530789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992D5E-78E4-4688-BB5E-B31C3BE84AD8}"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578646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992D5E-78E4-4688-BB5E-B31C3BE84AD8}" type="datetimeFigureOut">
              <a:rPr lang="en-GB" smtClean="0"/>
              <a:t>27/09/2021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3243928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992D5E-78E4-4688-BB5E-B31C3BE84AD8}" type="datetimeFigureOut">
              <a:rPr lang="en-GB" smtClean="0"/>
              <a:t>27/09/2021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8851157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992D5E-78E4-4688-BB5E-B31C3BE84AD8}" type="datetimeFigureOut">
              <a:rPr lang="en-GB" smtClean="0"/>
              <a:t>27/09/2021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9255367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992D5E-78E4-4688-BB5E-B31C3BE84AD8}" type="datetimeFigureOut">
              <a:rPr lang="en-GB" smtClean="0"/>
              <a:t>27/09/2021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3626473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B992D5E-78E4-4688-BB5E-B31C3BE84AD8}" type="datetimeFigureOut">
              <a:rPr lang="en-GB" smtClean="0"/>
              <a:t>27/09/2021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4181975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992D5E-78E4-4688-BB5E-B31C3BE84AD8}" type="datetimeFigureOut">
              <a:rPr lang="en-GB" smtClean="0"/>
              <a:t>27/09/2021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641715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755578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673327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E78904-8D06-4933-BE12-6D1EF7C67683}"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EBEC0C-E2C7-41DF-8381-8D0807062819}" type="slidenum">
              <a:rPr lang="en-GB" smtClean="0"/>
              <a:t>‹#›</a:t>
            </a:fld>
            <a:endParaRPr lang="en-GB"/>
          </a:p>
        </p:txBody>
      </p:sp>
    </p:spTree>
    <p:extLst>
      <p:ext uri="{BB962C8B-B14F-4D97-AF65-F5344CB8AC3E}">
        <p14:creationId xmlns:p14="http://schemas.microsoft.com/office/powerpoint/2010/main" val="11672183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451388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574863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992D5E-78E4-4688-BB5E-B31C3BE84AD8}"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31470861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992D5E-78E4-4688-BB5E-B31C3BE84AD8}" type="datetimeFigureOut">
              <a:rPr lang="en-GB" smtClean="0"/>
              <a:t>27/09/2021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3651657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0722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9/27/2021</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02875237"/>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7.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32.xml"/><Relationship Id="rId5" Type="http://schemas.openxmlformats.org/officeDocument/2006/relationships/image" Target="../media/image27.jp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jpeg"/><Relationship Id="rId3" Type="http://schemas.openxmlformats.org/officeDocument/2006/relationships/hyperlink" Target="http://www.google.co.uk/url?sa=i&amp;rct=j&amp;q=&amp;esrc=s&amp;source=images&amp;cd=&amp;cad=rja&amp;uact=8&amp;docid=HsdNlQHUTdweWM&amp;tbnid=z7sbo9Owze3LRM:&amp;ved=0CAUQjRw&amp;url=http://openclipart.org/tags/strawberry&amp;ei=9-9sU_P2Ha-p7Aal0YAI&amp;bvm=bv.66330100,d.ZWU&amp;psig=AFQjCNEMVU96iqn5bs3v0tbSy2r_Yc67xQ&amp;ust=1399734614427714" TargetMode="External"/><Relationship Id="rId7" Type="http://schemas.openxmlformats.org/officeDocument/2006/relationships/image" Target="../media/image31.png"/><Relationship Id="rId12" Type="http://schemas.openxmlformats.org/officeDocument/2006/relationships/image" Target="../media/image36.jpeg"/><Relationship Id="rId2" Type="http://schemas.openxmlformats.org/officeDocument/2006/relationships/notesSlide" Target="../notesSlides/notesSlide12.xml"/><Relationship Id="rId1" Type="http://schemas.openxmlformats.org/officeDocument/2006/relationships/slideLayout" Target="../slideLayouts/slideLayout32.xml"/><Relationship Id="rId6" Type="http://schemas.openxmlformats.org/officeDocument/2006/relationships/image" Target="../media/image30.png"/><Relationship Id="rId11" Type="http://schemas.openxmlformats.org/officeDocument/2006/relationships/image" Target="../media/image35.jpeg"/><Relationship Id="rId5" Type="http://schemas.openxmlformats.org/officeDocument/2006/relationships/image" Target="../media/image29.png"/><Relationship Id="rId15" Type="http://schemas.microsoft.com/office/2007/relationships/hdphoto" Target="../media/hdphoto1.wdp"/><Relationship Id="rId10" Type="http://schemas.openxmlformats.org/officeDocument/2006/relationships/image" Target="../media/image34.jpeg"/><Relationship Id="rId4" Type="http://schemas.openxmlformats.org/officeDocument/2006/relationships/image" Target="../media/image28.jpeg"/><Relationship Id="rId9" Type="http://schemas.openxmlformats.org/officeDocument/2006/relationships/image" Target="../media/image33.png"/><Relationship Id="rId1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32.xml"/><Relationship Id="rId6" Type="http://schemas.openxmlformats.org/officeDocument/2006/relationships/image" Target="../media/image31.png"/><Relationship Id="rId5" Type="http://schemas.openxmlformats.org/officeDocument/2006/relationships/image" Target="../media/image34.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8580" y="1997839"/>
            <a:ext cx="10441160" cy="2862322"/>
          </a:xfrm>
          <a:prstGeom prst="rect">
            <a:avLst/>
          </a:prstGeom>
          <a:noFill/>
        </p:spPr>
        <p:txBody>
          <a:bodyPr wrap="square" lIns="91440" tIns="45720" rIns="91440" bIns="45720" rtlCol="0" anchor="ctr">
            <a:spAutoFit/>
          </a:bodyPr>
          <a:lstStyle/>
          <a:p>
            <a:pPr algn="ctr"/>
            <a:r>
              <a:rPr lang="en-GB" sz="6000" b="1" dirty="0">
                <a:solidFill>
                  <a:srgbClr val="FFC000"/>
                </a:solidFill>
                <a:latin typeface="SassoonPrimaryInfant" pitchFamily="2" charset="0"/>
                <a:cs typeface="Leelawadee UI"/>
              </a:rPr>
              <a:t>Mastery Maths</a:t>
            </a:r>
          </a:p>
          <a:p>
            <a:pPr algn="ctr"/>
            <a:r>
              <a:rPr lang="en-GB" sz="6000" b="1" dirty="0">
                <a:solidFill>
                  <a:srgbClr val="FFC000"/>
                </a:solidFill>
                <a:latin typeface="SassoonPrimaryInfant" pitchFamily="2" charset="0"/>
                <a:cs typeface="Leelawadee UI"/>
              </a:rPr>
              <a:t>at CKIS</a:t>
            </a:r>
            <a:br>
              <a:rPr lang="en-GB" sz="6000" dirty="0">
                <a:latin typeface="SassoonPrimaryInfant" pitchFamily="2" charset="0"/>
              </a:rPr>
            </a:br>
            <a:endParaRPr lang="en-GB" sz="6000" dirty="0">
              <a:solidFill>
                <a:prstClr val="black"/>
              </a:solidFill>
              <a:latin typeface="SassoonPrimaryInfant" pitchFamily="2" charset="0"/>
            </a:endParaRPr>
          </a:p>
        </p:txBody>
      </p:sp>
    </p:spTree>
    <p:extLst>
      <p:ext uri="{BB962C8B-B14F-4D97-AF65-F5344CB8AC3E}">
        <p14:creationId xmlns:p14="http://schemas.microsoft.com/office/powerpoint/2010/main" val="1520085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5EC62AA-D7CA-46C6-902F-D77224770EFA}"/>
              </a:ext>
            </a:extLst>
          </p:cNvPr>
          <p:cNvSpPr txBox="1"/>
          <p:nvPr/>
        </p:nvSpPr>
        <p:spPr>
          <a:xfrm>
            <a:off x="391770" y="1458648"/>
            <a:ext cx="8280920" cy="1938992"/>
          </a:xfrm>
          <a:prstGeom prst="rect">
            <a:avLst/>
          </a:prstGeom>
          <a:noFill/>
        </p:spPr>
        <p:txBody>
          <a:bodyPr wrap="square">
            <a:spAutoFit/>
          </a:bodyPr>
          <a:lstStyle/>
          <a:p>
            <a:r>
              <a:rPr lang="en-GB" sz="2400" dirty="0">
                <a:latin typeface="SassoonPrimaryInfant" pitchFamily="2" charset="0"/>
              </a:rPr>
              <a:t>Mastery is not just being able to use bigger numbers, work faster, memorise key facts and procedures and to answer test questions correctly. Mastery involves knowing why and how. It means being able to use your knowledge appropriately, flexibly and creatively and to apply it in new and unfamiliar situations.</a:t>
            </a:r>
          </a:p>
        </p:txBody>
      </p:sp>
      <p:sp>
        <p:nvSpPr>
          <p:cNvPr id="7" name="TextBox 6">
            <a:extLst>
              <a:ext uri="{FF2B5EF4-FFF2-40B4-BE49-F238E27FC236}">
                <a16:creationId xmlns:a16="http://schemas.microsoft.com/office/drawing/2014/main" id="{BCB1C58D-96D7-4D07-A04F-8BACE26AC64C}"/>
              </a:ext>
            </a:extLst>
          </p:cNvPr>
          <p:cNvSpPr txBox="1"/>
          <p:nvPr/>
        </p:nvSpPr>
        <p:spPr>
          <a:xfrm>
            <a:off x="391769" y="3789040"/>
            <a:ext cx="8280919" cy="1938992"/>
          </a:xfrm>
          <a:prstGeom prst="rect">
            <a:avLst/>
          </a:prstGeom>
          <a:noFill/>
        </p:spPr>
        <p:txBody>
          <a:bodyPr wrap="square">
            <a:spAutoFit/>
          </a:bodyPr>
          <a:lstStyle/>
          <a:p>
            <a:r>
              <a:rPr lang="en-GB" sz="2400" dirty="0">
                <a:latin typeface="SassoonPrimaryInfant" pitchFamily="2" charset="0"/>
              </a:rPr>
              <a:t>For all maths concepts teachers need to ensure that children are “challenged through being offered rich and sophisticated problems.” After developing fluency, children need to show that they can apply their knowledge in mathematics and then move on even further to prove they have mastered the concept. </a:t>
            </a:r>
          </a:p>
        </p:txBody>
      </p:sp>
      <p:sp>
        <p:nvSpPr>
          <p:cNvPr id="6" name="Title 1">
            <a:extLst>
              <a:ext uri="{FF2B5EF4-FFF2-40B4-BE49-F238E27FC236}">
                <a16:creationId xmlns:a16="http://schemas.microsoft.com/office/drawing/2014/main" id="{B5CBA038-77A1-45F0-8514-8F6EFB91EDDD}"/>
              </a:ext>
            </a:extLst>
          </p:cNvPr>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dirty="0">
                <a:solidFill>
                  <a:srgbClr val="FFC000"/>
                </a:solidFill>
                <a:latin typeface="SassoonPrimaryInfant" pitchFamily="2" charset="0"/>
              </a:rPr>
              <a:t>What is “Mastery Maths?”</a:t>
            </a:r>
          </a:p>
        </p:txBody>
      </p:sp>
    </p:spTree>
    <p:extLst>
      <p:ext uri="{BB962C8B-B14F-4D97-AF65-F5344CB8AC3E}">
        <p14:creationId xmlns:p14="http://schemas.microsoft.com/office/powerpoint/2010/main" val="188771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E75E2F-6717-47ED-9580-F534CB40EBB7}"/>
              </a:ext>
            </a:extLst>
          </p:cNvPr>
          <p:cNvSpPr>
            <a:spLocks noGrp="1"/>
          </p:cNvSpPr>
          <p:nvPr>
            <p:ph type="title"/>
          </p:nvPr>
        </p:nvSpPr>
        <p:spPr>
          <a:xfrm>
            <a:off x="446856" y="775245"/>
            <a:ext cx="8229600" cy="1143000"/>
          </a:xfrm>
        </p:spPr>
        <p:txBody>
          <a:bodyPr>
            <a:normAutofit fontScale="90000"/>
          </a:bodyPr>
          <a:lstStyle/>
          <a:p>
            <a:r>
              <a:rPr lang="en-GB" dirty="0">
                <a:solidFill>
                  <a:srgbClr val="FFC000"/>
                </a:solidFill>
                <a:latin typeface="SassoonPrimaryInfant" pitchFamily="2" charset="0"/>
              </a:rPr>
              <a:t>Our vision</a:t>
            </a:r>
            <a:br>
              <a:rPr lang="en-GB" dirty="0">
                <a:solidFill>
                  <a:srgbClr val="B71F36"/>
                </a:solidFill>
                <a:latin typeface="SassoonPrimaryInfant" pitchFamily="2" charset="0"/>
              </a:rPr>
            </a:br>
            <a:endParaRPr lang="en-GB" dirty="0"/>
          </a:p>
        </p:txBody>
      </p:sp>
      <p:sp>
        <p:nvSpPr>
          <p:cNvPr id="3" name="Content Placeholder 2"/>
          <p:cNvSpPr>
            <a:spLocks noGrp="1"/>
          </p:cNvSpPr>
          <p:nvPr>
            <p:ph idx="1"/>
          </p:nvPr>
        </p:nvSpPr>
        <p:spPr>
          <a:xfrm>
            <a:off x="467544" y="1556792"/>
            <a:ext cx="8229600" cy="4525963"/>
          </a:xfrm>
        </p:spPr>
        <p:txBody>
          <a:bodyPr>
            <a:normAutofit/>
          </a:bodyPr>
          <a:lstStyle/>
          <a:p>
            <a:pPr marL="0" indent="0">
              <a:buNone/>
            </a:pPr>
            <a:r>
              <a:rPr lang="en-GB" dirty="0">
                <a:latin typeface="SassoonPrimaryInfant" pitchFamily="2" charset="0"/>
              </a:rPr>
              <a:t>At Charlton Kings Infants’ School we acknowledge the importance of mathematics. </a:t>
            </a:r>
          </a:p>
          <a:p>
            <a:pPr marL="0" indent="0">
              <a:buNone/>
            </a:pPr>
            <a:r>
              <a:rPr lang="en-GB" dirty="0">
                <a:latin typeface="SassoonPrimaryInfant" pitchFamily="2" charset="0"/>
              </a:rPr>
              <a:t>It is a core subject in the National Curriculum and listed as a ‘specific area’ in the EYFS framework. We aim to address the National Curriculum and EYFS requirements by developing each child’s mathematical potential to the full and help each child derive personal pleasure and satisfaction. </a:t>
            </a:r>
          </a:p>
          <a:p>
            <a:pPr marL="0" indent="0">
              <a:buNone/>
            </a:pPr>
            <a:r>
              <a:rPr lang="en-GB" dirty="0">
                <a:latin typeface="SassoonPrimaryInfant" pitchFamily="2" charset="0"/>
              </a:rPr>
              <a:t>We aim to raise the profile of mathematics by demonstrating to children how useful and powerful mathematics is as a means of communication and as a tool to solve every day problems. We aim to promote an interest in the subject and to develop understanding of it, as a tool to make sense of the world. We encourage the interest and involvement of parents in the mathematical education of their children. </a:t>
            </a:r>
          </a:p>
          <a:p>
            <a:pPr marL="0" indent="0" algn="ctr">
              <a:buNone/>
            </a:pPr>
            <a:endParaRPr lang="en-GB" dirty="0">
              <a:latin typeface="SassoonPrimaryInfant" pitchFamily="2" charset="0"/>
            </a:endParaRPr>
          </a:p>
        </p:txBody>
      </p:sp>
    </p:spTree>
    <p:extLst>
      <p:ext uri="{BB962C8B-B14F-4D97-AF65-F5344CB8AC3E}">
        <p14:creationId xmlns:p14="http://schemas.microsoft.com/office/powerpoint/2010/main" val="497019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15616" y="404664"/>
            <a:ext cx="8229600" cy="1143000"/>
          </a:xfrm>
        </p:spPr>
        <p:txBody>
          <a:bodyPr>
            <a:normAutofit/>
          </a:bodyPr>
          <a:lstStyle/>
          <a:p>
            <a:r>
              <a:rPr lang="en-GB" sz="4000" dirty="0">
                <a:solidFill>
                  <a:srgbClr val="FFC000"/>
                </a:solidFill>
                <a:latin typeface="SassoonPrimaryInfant" pitchFamily="2" charset="0"/>
              </a:rPr>
              <a:t>Core belief </a:t>
            </a:r>
          </a:p>
        </p:txBody>
      </p:sp>
      <p:sp>
        <p:nvSpPr>
          <p:cNvPr id="3" name="Content Placeholder 2"/>
          <p:cNvSpPr>
            <a:spLocks noGrp="1"/>
          </p:cNvSpPr>
          <p:nvPr>
            <p:ph idx="4294967295"/>
          </p:nvPr>
        </p:nvSpPr>
        <p:spPr>
          <a:xfrm>
            <a:off x="914400" y="1165225"/>
            <a:ext cx="8229600" cy="5072063"/>
          </a:xfrm>
        </p:spPr>
        <p:txBody>
          <a:bodyPr>
            <a:normAutofit/>
          </a:bodyPr>
          <a:lstStyle/>
          <a:p>
            <a:pPr marL="0" indent="0">
              <a:buNone/>
            </a:pPr>
            <a:endParaRPr lang="en-GB" dirty="0">
              <a:latin typeface="SassoonPrimaryInfant" pitchFamily="2" charset="0"/>
            </a:endParaRPr>
          </a:p>
          <a:p>
            <a:pPr marL="0" indent="0">
              <a:buNone/>
            </a:pPr>
            <a:r>
              <a:rPr lang="en-GB" dirty="0">
                <a:latin typeface="SassoonPrimaryInfant" pitchFamily="2" charset="0"/>
              </a:rPr>
              <a:t>Our beliefs at CKIS: </a:t>
            </a:r>
          </a:p>
          <a:p>
            <a:pPr marL="0" indent="0">
              <a:buNone/>
            </a:pPr>
            <a:r>
              <a:rPr lang="en-GB" dirty="0">
                <a:latin typeface="SassoonPrimaryInfant" pitchFamily="2" charset="0"/>
              </a:rPr>
              <a:t>We believe that ability within mathematics is not fixed. We are developing the mindsets of children and adults alike to promote a positive growth mind-set and an ‘I will do this’ attitude to mathematics.</a:t>
            </a:r>
          </a:p>
          <a:p>
            <a:pPr marL="0" indent="0">
              <a:buNone/>
            </a:pPr>
            <a:endParaRPr lang="en-GB" dirty="0">
              <a:latin typeface="SassoonPrimaryInfant" pitchFamily="2" charset="0"/>
            </a:endParaRPr>
          </a:p>
          <a:p>
            <a:pPr marL="0" indent="0">
              <a:buNone/>
            </a:pPr>
            <a:r>
              <a:rPr lang="en-GB" dirty="0">
                <a:latin typeface="SassoonPrimaryInfant" pitchFamily="2" charset="0"/>
              </a:rPr>
              <a:t>We believe that through quality first teaching, children learning together and immediate intervention, all children have the potential to ‘go deeper’ and broaden their understanding of mathematical concepts.</a:t>
            </a:r>
          </a:p>
        </p:txBody>
      </p:sp>
    </p:spTree>
    <p:extLst>
      <p:ext uri="{BB962C8B-B14F-4D97-AF65-F5344CB8AC3E}">
        <p14:creationId xmlns:p14="http://schemas.microsoft.com/office/powerpoint/2010/main" val="2588787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2"/>
          <p:cNvSpPr>
            <a:spLocks noChangeArrowheads="1"/>
          </p:cNvSpPr>
          <p:nvPr/>
        </p:nvSpPr>
        <p:spPr bwMode="auto">
          <a:xfrm>
            <a:off x="5707063" y="474663"/>
            <a:ext cx="3302000" cy="5334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9" name="AutoShape 3"/>
          <p:cNvSpPr>
            <a:spLocks noChangeArrowheads="1"/>
          </p:cNvSpPr>
          <p:nvPr/>
        </p:nvSpPr>
        <p:spPr bwMode="auto">
          <a:xfrm>
            <a:off x="203200" y="444500"/>
            <a:ext cx="2755900" cy="4953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 name="Rectangle 4"/>
          <p:cNvSpPr txBox="1">
            <a:spLocks noChangeArrowheads="1"/>
          </p:cNvSpPr>
          <p:nvPr/>
        </p:nvSpPr>
        <p:spPr>
          <a:xfrm>
            <a:off x="972741" y="543984"/>
            <a:ext cx="2921000" cy="368442"/>
          </a:xfrm>
          <a:prstGeom prst="rect">
            <a:avLst/>
          </a:prstGeom>
        </p:spPr>
        <p:txBody>
          <a:bodyPr vert="horz" lIns="91440" tIns="45720" rIns="91440" bIns="45720" rtlCol="0" anchor="b">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US" sz="2000" b="1" dirty="0">
                <a:effectLst>
                  <a:outerShdw blurRad="38100" dist="38100" dir="2700000" algn="tl">
                    <a:srgbClr val="DDDDDD"/>
                  </a:outerShdw>
                </a:effectLst>
                <a:latin typeface="Georgia" panose="02040502050405020303" pitchFamily="18" charset="0"/>
              </a:rPr>
              <a:t>Effort-based ability</a:t>
            </a:r>
          </a:p>
        </p:txBody>
      </p:sp>
      <p:sp>
        <p:nvSpPr>
          <p:cNvPr id="21" name="Rectangle 6"/>
          <p:cNvSpPr>
            <a:spLocks noChangeArrowheads="1"/>
          </p:cNvSpPr>
          <p:nvPr/>
        </p:nvSpPr>
        <p:spPr bwMode="auto">
          <a:xfrm>
            <a:off x="5001418" y="369888"/>
            <a:ext cx="3582987" cy="638175"/>
          </a:xfrm>
          <a:prstGeom prst="rect">
            <a:avLst/>
          </a:prstGeom>
          <a:noFill/>
          <a:ln>
            <a:noFill/>
          </a:ln>
          <a:effectLst/>
        </p:spPr>
        <p:txBody>
          <a:bodyPr anchor="ctr"/>
          <a:lstStyle/>
          <a:p>
            <a:pPr algn="ctr" fontAlgn="auto">
              <a:spcBef>
                <a:spcPts val="0"/>
              </a:spcBef>
              <a:spcAft>
                <a:spcPts val="0"/>
              </a:spcAft>
              <a:defRPr/>
            </a:pPr>
            <a:r>
              <a:rPr lang="en-GB" sz="2000" b="1" dirty="0">
                <a:effectLst>
                  <a:outerShdw blurRad="38100" dist="38100" dir="2700000" algn="tl">
                    <a:srgbClr val="DDDDDD"/>
                  </a:outerShdw>
                </a:effectLst>
                <a:latin typeface="Georgia" panose="02040502050405020303" pitchFamily="18" charset="0"/>
              </a:rPr>
              <a:t>Innate ability</a:t>
            </a:r>
            <a:endParaRPr lang="en-US" sz="2000" b="1" dirty="0">
              <a:effectLst>
                <a:outerShdw blurRad="38100" dist="38100" dir="2700000" algn="tl">
                  <a:srgbClr val="DDDDDD"/>
                </a:outerShdw>
              </a:effectLst>
              <a:latin typeface="Georgia" panose="02040502050405020303" pitchFamily="18" charset="0"/>
            </a:endParaRPr>
          </a:p>
        </p:txBody>
      </p:sp>
      <p:sp>
        <p:nvSpPr>
          <p:cNvPr id="22" name="AutoShape 7"/>
          <p:cNvSpPr>
            <a:spLocks noChangeArrowheads="1"/>
          </p:cNvSpPr>
          <p:nvPr/>
        </p:nvSpPr>
        <p:spPr bwMode="auto">
          <a:xfrm>
            <a:off x="254000" y="1333500"/>
            <a:ext cx="1930400" cy="787400"/>
          </a:xfrm>
          <a:prstGeom prst="wedgeRoundRectCallout">
            <a:avLst>
              <a:gd name="adj1" fmla="val 42352"/>
              <a:gd name="adj2" fmla="val 79838"/>
              <a:gd name="adj3" fmla="val 16667"/>
            </a:avLst>
          </a:prstGeom>
          <a:solidFill>
            <a:srgbClr val="FF99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Intelligence can grow</a:t>
            </a:r>
          </a:p>
        </p:txBody>
      </p:sp>
      <p:sp>
        <p:nvSpPr>
          <p:cNvPr id="23" name="AutoShape 8"/>
          <p:cNvSpPr>
            <a:spLocks noChangeArrowheads="1"/>
          </p:cNvSpPr>
          <p:nvPr/>
        </p:nvSpPr>
        <p:spPr bwMode="auto">
          <a:xfrm>
            <a:off x="7002463" y="1196752"/>
            <a:ext cx="1930400" cy="787400"/>
          </a:xfrm>
          <a:prstGeom prst="wedgeRoundRectCallout">
            <a:avLst>
              <a:gd name="adj1" fmla="val -39801"/>
              <a:gd name="adj2" fmla="val 68750"/>
              <a:gd name="adj3" fmla="val 16667"/>
            </a:avLst>
          </a:prstGeom>
          <a:solidFill>
            <a:srgbClr val="FF99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Intelligence is fixed</a:t>
            </a:r>
          </a:p>
        </p:txBody>
      </p:sp>
      <p:sp>
        <p:nvSpPr>
          <p:cNvPr id="24" name="AutoShape 9"/>
          <p:cNvSpPr>
            <a:spLocks noChangeArrowheads="1"/>
          </p:cNvSpPr>
          <p:nvPr/>
        </p:nvSpPr>
        <p:spPr bwMode="auto">
          <a:xfrm>
            <a:off x="2366963" y="1744663"/>
            <a:ext cx="1930400" cy="787400"/>
          </a:xfrm>
          <a:prstGeom prst="wedgeRoundRectCallout">
            <a:avLst>
              <a:gd name="adj1" fmla="val -2136"/>
              <a:gd name="adj2" fmla="val 80444"/>
              <a:gd name="adj3" fmla="val 16667"/>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rgbClr val="FFFFFF"/>
                </a:solidFill>
                <a:latin typeface="Corbel" pitchFamily="34" charset="0"/>
              </a:rPr>
              <a:t>Effort leads to success</a:t>
            </a:r>
          </a:p>
        </p:txBody>
      </p:sp>
      <p:sp>
        <p:nvSpPr>
          <p:cNvPr id="25" name="AutoShape 10"/>
          <p:cNvSpPr>
            <a:spLocks noChangeArrowheads="1"/>
          </p:cNvSpPr>
          <p:nvPr/>
        </p:nvSpPr>
        <p:spPr bwMode="auto">
          <a:xfrm>
            <a:off x="4862513" y="1749425"/>
            <a:ext cx="1930400" cy="787400"/>
          </a:xfrm>
          <a:prstGeom prst="wedgeRoundRectCallout">
            <a:avLst>
              <a:gd name="adj1" fmla="val -38486"/>
              <a:gd name="adj2" fmla="val 73588"/>
              <a:gd name="adj3" fmla="val 16667"/>
            </a:avLst>
          </a:prstGeom>
          <a:solidFill>
            <a:srgbClr val="3333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rgbClr val="FFFFFF"/>
                </a:solidFill>
                <a:latin typeface="Corbel" pitchFamily="34" charset="0"/>
              </a:rPr>
              <a:t>Ability leads to success</a:t>
            </a:r>
          </a:p>
        </p:txBody>
      </p:sp>
      <p:sp>
        <p:nvSpPr>
          <p:cNvPr id="26" name="AutoShape 11"/>
          <p:cNvSpPr>
            <a:spLocks noChangeArrowheads="1"/>
          </p:cNvSpPr>
          <p:nvPr/>
        </p:nvSpPr>
        <p:spPr bwMode="auto">
          <a:xfrm>
            <a:off x="138113" y="2740025"/>
            <a:ext cx="2235200" cy="1143000"/>
          </a:xfrm>
          <a:prstGeom prst="wedgeRoundRectCallout">
            <a:avLst>
              <a:gd name="adj1" fmla="val -6532"/>
              <a:gd name="adj2" fmla="val 69583"/>
              <a:gd name="adj3" fmla="val 16667"/>
            </a:avLst>
          </a:prstGeom>
          <a:solidFill>
            <a:srgbClr val="66FF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When the going gets tough ...    I get smarter</a:t>
            </a:r>
          </a:p>
        </p:txBody>
      </p:sp>
      <p:sp>
        <p:nvSpPr>
          <p:cNvPr id="27" name="AutoShape 12"/>
          <p:cNvSpPr>
            <a:spLocks noChangeArrowheads="1"/>
          </p:cNvSpPr>
          <p:nvPr/>
        </p:nvSpPr>
        <p:spPr bwMode="auto">
          <a:xfrm>
            <a:off x="6580188" y="2757488"/>
            <a:ext cx="2349500" cy="1143000"/>
          </a:xfrm>
          <a:prstGeom prst="wedgeRoundRectCallout">
            <a:avLst>
              <a:gd name="adj1" fmla="val -39458"/>
              <a:gd name="adj2" fmla="val 71806"/>
              <a:gd name="adj3" fmla="val 16667"/>
            </a:avLst>
          </a:prstGeom>
          <a:solidFill>
            <a:srgbClr val="66FF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When the going gets tough ...     I get found out</a:t>
            </a:r>
          </a:p>
        </p:txBody>
      </p:sp>
      <p:sp>
        <p:nvSpPr>
          <p:cNvPr id="28" name="AutoShape 13"/>
          <p:cNvSpPr>
            <a:spLocks noChangeArrowheads="1"/>
          </p:cNvSpPr>
          <p:nvPr/>
        </p:nvSpPr>
        <p:spPr bwMode="auto">
          <a:xfrm>
            <a:off x="1881188" y="4700588"/>
            <a:ext cx="2501900" cy="1143000"/>
          </a:xfrm>
          <a:prstGeom prst="wedgeRoundRectCallout">
            <a:avLst>
              <a:gd name="adj1" fmla="val -32486"/>
              <a:gd name="adj2" fmla="val 72917"/>
              <a:gd name="adj3" fmla="val 16667"/>
            </a:avLst>
          </a:prstGeom>
          <a:solidFill>
            <a:srgbClr val="CC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When the going gets tough ... dig in and persist</a:t>
            </a:r>
          </a:p>
        </p:txBody>
      </p:sp>
      <p:sp>
        <p:nvSpPr>
          <p:cNvPr id="29" name="AutoShape 14"/>
          <p:cNvSpPr>
            <a:spLocks noChangeArrowheads="1"/>
          </p:cNvSpPr>
          <p:nvPr/>
        </p:nvSpPr>
        <p:spPr bwMode="auto">
          <a:xfrm>
            <a:off x="4749800" y="4679950"/>
            <a:ext cx="2559050" cy="1143000"/>
          </a:xfrm>
          <a:prstGeom prst="wedgeRoundRectCallout">
            <a:avLst>
              <a:gd name="adj1" fmla="val -7319"/>
              <a:gd name="adj2" fmla="val 75139"/>
              <a:gd name="adj3" fmla="val 16667"/>
            </a:avLst>
          </a:prstGeom>
          <a:solidFill>
            <a:srgbClr val="CC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When the going gets tough ... give up, it’s hopeless</a:t>
            </a:r>
          </a:p>
        </p:txBody>
      </p:sp>
      <p:sp>
        <p:nvSpPr>
          <p:cNvPr id="30" name="AutoShape 15"/>
          <p:cNvSpPr>
            <a:spLocks noChangeArrowheads="1"/>
          </p:cNvSpPr>
          <p:nvPr/>
        </p:nvSpPr>
        <p:spPr bwMode="auto">
          <a:xfrm>
            <a:off x="2551113" y="3211513"/>
            <a:ext cx="1816100" cy="1092200"/>
          </a:xfrm>
          <a:prstGeom prst="wedgeRoundRectCallout">
            <a:avLst>
              <a:gd name="adj1" fmla="val -72028"/>
              <a:gd name="adj2" fmla="val 53051"/>
              <a:gd name="adj3" fmla="val 16667"/>
            </a:avLst>
          </a:prstGeom>
          <a:solidFill>
            <a:srgbClr val="66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I only need to believe in myself</a:t>
            </a:r>
          </a:p>
        </p:txBody>
      </p:sp>
      <p:sp>
        <p:nvSpPr>
          <p:cNvPr id="31" name="AutoShape 16"/>
          <p:cNvSpPr>
            <a:spLocks noChangeArrowheads="1"/>
          </p:cNvSpPr>
          <p:nvPr/>
        </p:nvSpPr>
        <p:spPr bwMode="auto">
          <a:xfrm>
            <a:off x="4799013" y="3209925"/>
            <a:ext cx="1651000" cy="1092200"/>
          </a:xfrm>
          <a:prstGeom prst="wedgeRoundRectCallout">
            <a:avLst>
              <a:gd name="adj1" fmla="val 67690"/>
              <a:gd name="adj2" fmla="val 57993"/>
              <a:gd name="adj3" fmla="val 16667"/>
            </a:avLst>
          </a:prstGeom>
          <a:solidFill>
            <a:srgbClr val="6666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I need to be viewed as able</a:t>
            </a:r>
          </a:p>
        </p:txBody>
      </p:sp>
      <p:sp>
        <p:nvSpPr>
          <p:cNvPr id="32" name="AutoShape 17"/>
          <p:cNvSpPr>
            <a:spLocks noChangeArrowheads="1"/>
          </p:cNvSpPr>
          <p:nvPr/>
        </p:nvSpPr>
        <p:spPr bwMode="auto">
          <a:xfrm>
            <a:off x="239713" y="4367213"/>
            <a:ext cx="1320800" cy="1670050"/>
          </a:xfrm>
          <a:prstGeom prst="wedgeRoundRectCallout">
            <a:avLst>
              <a:gd name="adj1" fmla="val 66829"/>
              <a:gd name="adj2" fmla="val 51995"/>
              <a:gd name="adj3" fmla="val 16667"/>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a:solidFill>
                  <a:schemeClr val="bg1"/>
                </a:solidFill>
                <a:latin typeface="Corbel" pitchFamily="34" charset="0"/>
              </a:rPr>
              <a:t>Success is the making of targets</a:t>
            </a:r>
          </a:p>
        </p:txBody>
      </p:sp>
      <p:sp>
        <p:nvSpPr>
          <p:cNvPr id="33" name="AutoShape 18"/>
          <p:cNvSpPr>
            <a:spLocks noChangeArrowheads="1"/>
          </p:cNvSpPr>
          <p:nvPr/>
        </p:nvSpPr>
        <p:spPr bwMode="auto">
          <a:xfrm>
            <a:off x="7480300" y="4040188"/>
            <a:ext cx="1485900" cy="1803400"/>
          </a:xfrm>
          <a:prstGeom prst="wedgeRoundRectCallout">
            <a:avLst>
              <a:gd name="adj1" fmla="val -45833"/>
              <a:gd name="adj2" fmla="val 62324"/>
              <a:gd name="adj3" fmla="val 16667"/>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GB" sz="2000" b="1" dirty="0">
                <a:solidFill>
                  <a:schemeClr val="bg1"/>
                </a:solidFill>
                <a:latin typeface="Corbel" pitchFamily="34" charset="0"/>
              </a:rPr>
              <a:t>Success is doing better than others</a:t>
            </a:r>
          </a:p>
        </p:txBody>
      </p:sp>
      <p:cxnSp>
        <p:nvCxnSpPr>
          <p:cNvPr id="4" name="Straight Connector 3"/>
          <p:cNvCxnSpPr/>
          <p:nvPr/>
        </p:nvCxnSpPr>
        <p:spPr>
          <a:xfrm>
            <a:off x="4565135" y="-37686"/>
            <a:ext cx="0" cy="627131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021864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332656"/>
            <a:ext cx="8229600" cy="1143000"/>
          </a:xfrm>
        </p:spPr>
        <p:txBody>
          <a:bodyPr>
            <a:normAutofit/>
          </a:bodyPr>
          <a:lstStyle/>
          <a:p>
            <a:r>
              <a:rPr lang="en-GB" b="1" dirty="0">
                <a:solidFill>
                  <a:srgbClr val="FFC000"/>
                </a:solidFill>
                <a:latin typeface="SassoonPrimaryInfant" pitchFamily="2" charset="0"/>
              </a:rPr>
              <a:t>Key principles</a:t>
            </a:r>
            <a:endParaRPr lang="en-GB" sz="4000" dirty="0">
              <a:solidFill>
                <a:srgbClr val="FFC000"/>
              </a:solidFill>
              <a:latin typeface="SassoonPrimaryInfant" pitchFamily="2" charset="0"/>
            </a:endParaRPr>
          </a:p>
        </p:txBody>
      </p:sp>
      <p:sp>
        <p:nvSpPr>
          <p:cNvPr id="3" name="Content Placeholder 2"/>
          <p:cNvSpPr>
            <a:spLocks noGrp="1"/>
          </p:cNvSpPr>
          <p:nvPr>
            <p:ph idx="4294967295"/>
          </p:nvPr>
        </p:nvSpPr>
        <p:spPr>
          <a:xfrm>
            <a:off x="914400" y="1196975"/>
            <a:ext cx="8229600" cy="4525963"/>
          </a:xfrm>
        </p:spPr>
        <p:txBody>
          <a:bodyPr>
            <a:normAutofit/>
          </a:bodyPr>
          <a:lstStyle/>
          <a:p>
            <a:pPr marL="0" indent="0">
              <a:buNone/>
            </a:pPr>
            <a:endParaRPr lang="en-GB" dirty="0">
              <a:latin typeface="SassoonPrimaryInfant" pitchFamily="2" charset="0"/>
            </a:endParaRPr>
          </a:p>
          <a:p>
            <a:r>
              <a:rPr lang="en-GB" dirty="0">
                <a:latin typeface="SassoonPrimaryInfant" pitchFamily="2" charset="0"/>
              </a:rPr>
              <a:t>Fewer topics in greater depth</a:t>
            </a:r>
          </a:p>
          <a:p>
            <a:r>
              <a:rPr lang="en-GB" dirty="0">
                <a:latin typeface="SassoonPrimaryInfant" pitchFamily="2" charset="0"/>
              </a:rPr>
              <a:t>Mastery for all pupils</a:t>
            </a:r>
          </a:p>
          <a:p>
            <a:r>
              <a:rPr lang="en-GB" dirty="0">
                <a:latin typeface="SassoonPrimaryInfant" pitchFamily="2" charset="0"/>
              </a:rPr>
              <a:t>Number sense and place value come first</a:t>
            </a:r>
          </a:p>
          <a:p>
            <a:r>
              <a:rPr lang="en-GB" dirty="0">
                <a:latin typeface="SassoonPrimaryInfant" pitchFamily="2" charset="0"/>
              </a:rPr>
              <a:t>Problem solving is central</a:t>
            </a:r>
          </a:p>
          <a:p>
            <a:endParaRPr lang="en-GB" dirty="0">
              <a:latin typeface="SassoonPrimaryInfant" pitchFamily="2" charset="0"/>
            </a:endParaRPr>
          </a:p>
        </p:txBody>
      </p:sp>
    </p:spTree>
    <p:extLst>
      <p:ext uri="{BB962C8B-B14F-4D97-AF65-F5344CB8AC3E}">
        <p14:creationId xmlns:p14="http://schemas.microsoft.com/office/powerpoint/2010/main" val="1151343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420688"/>
            <a:ext cx="8604250" cy="1143000"/>
          </a:xfrm>
        </p:spPr>
        <p:txBody>
          <a:bodyPr>
            <a:normAutofit/>
          </a:bodyPr>
          <a:lstStyle/>
          <a:p>
            <a:r>
              <a:rPr lang="en-GB" dirty="0">
                <a:solidFill>
                  <a:srgbClr val="FFC000"/>
                </a:solidFill>
                <a:latin typeface="SassoonPrimaryInfant" pitchFamily="2" charset="0"/>
              </a:rPr>
              <a:t>What does the National Curriculum say?</a:t>
            </a:r>
          </a:p>
        </p:txBody>
      </p:sp>
      <p:sp>
        <p:nvSpPr>
          <p:cNvPr id="3" name="Content Placeholder 2"/>
          <p:cNvSpPr>
            <a:spLocks noGrp="1"/>
          </p:cNvSpPr>
          <p:nvPr>
            <p:ph idx="4294967295"/>
          </p:nvPr>
        </p:nvSpPr>
        <p:spPr>
          <a:xfrm>
            <a:off x="0" y="1600200"/>
            <a:ext cx="8229600" cy="4525963"/>
          </a:xfrm>
        </p:spPr>
        <p:txBody>
          <a:bodyPr/>
          <a:lstStyle/>
          <a:p>
            <a:r>
              <a:rPr lang="en-GB" dirty="0">
                <a:latin typeface="SassoonPrimaryInfant" pitchFamily="2" charset="0"/>
              </a:rPr>
              <a:t>“Pupils who grasp concepts rapidly should be challenged through being offered rich and sophisticated problems before any acceleration through new content.”</a:t>
            </a:r>
          </a:p>
          <a:p>
            <a:r>
              <a:rPr lang="en-GB" dirty="0">
                <a:latin typeface="SassoonPrimaryInfant" pitchFamily="2" charset="0"/>
              </a:rPr>
              <a:t>“Those who are not sufficiently fluent should consolidate their understanding, including through additional practice, before moving on.” </a:t>
            </a:r>
          </a:p>
          <a:p>
            <a:endParaRPr lang="en-GB" dirty="0">
              <a:latin typeface="SassoonPrimaryInfant" pitchFamily="2" charset="0"/>
            </a:endParaRPr>
          </a:p>
        </p:txBody>
      </p:sp>
    </p:spTree>
    <p:extLst>
      <p:ext uri="{BB962C8B-B14F-4D97-AF65-F5344CB8AC3E}">
        <p14:creationId xmlns:p14="http://schemas.microsoft.com/office/powerpoint/2010/main" val="3886516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FFC000"/>
                </a:solidFill>
                <a:latin typeface="SassoonPrimaryInfant" pitchFamily="2" charset="0"/>
              </a:rPr>
              <a:t>Lesson structure – Mastering Number</a:t>
            </a:r>
          </a:p>
        </p:txBody>
      </p:sp>
      <p:sp>
        <p:nvSpPr>
          <p:cNvPr id="3" name="Content Placeholder 2"/>
          <p:cNvSpPr>
            <a:spLocks noGrp="1"/>
          </p:cNvSpPr>
          <p:nvPr>
            <p:ph idx="1"/>
          </p:nvPr>
        </p:nvSpPr>
        <p:spPr/>
        <p:txBody>
          <a:bodyPr>
            <a:normAutofit/>
          </a:bodyPr>
          <a:lstStyle/>
          <a:p>
            <a:r>
              <a:rPr lang="en-GB" dirty="0">
                <a:latin typeface="SassoonPrimaryInfant" pitchFamily="2" charset="0"/>
              </a:rPr>
              <a:t>Mastery lessons follow a 4-part structure. This keeps the lesson pacy, gives flow and allows more opportunities to teach creatively, give feedback and assess learning.</a:t>
            </a:r>
          </a:p>
          <a:p>
            <a:r>
              <a:rPr lang="en-GB" dirty="0">
                <a:latin typeface="SassoonPrimaryInfant" pitchFamily="2" charset="0"/>
              </a:rPr>
              <a:t>Pupils have access to plenty of concrete materials such as bead strings and place value counters so that they have time to fully explore mathematics.</a:t>
            </a:r>
          </a:p>
        </p:txBody>
      </p:sp>
    </p:spTree>
    <p:extLst>
      <p:ext uri="{BB962C8B-B14F-4D97-AF65-F5344CB8AC3E}">
        <p14:creationId xmlns:p14="http://schemas.microsoft.com/office/powerpoint/2010/main" val="1839695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bead string.jpg"/>
          <p:cNvPicPr>
            <a:picLocks noChangeAspect="1"/>
          </p:cNvPicPr>
          <p:nvPr/>
        </p:nvPicPr>
        <p:blipFill>
          <a:blip r:embed="rId3" cstate="print"/>
          <a:stretch>
            <a:fillRect/>
          </a:stretch>
        </p:blipFill>
        <p:spPr>
          <a:xfrm>
            <a:off x="6223262" y="1177935"/>
            <a:ext cx="1922923" cy="1291306"/>
          </a:xfrm>
          <a:prstGeom prst="rect">
            <a:avLst/>
          </a:prstGeom>
        </p:spPr>
      </p:pic>
      <p:sp>
        <p:nvSpPr>
          <p:cNvPr id="2" name="TextBox 1"/>
          <p:cNvSpPr txBox="1"/>
          <p:nvPr/>
        </p:nvSpPr>
        <p:spPr>
          <a:xfrm>
            <a:off x="-7792" y="-39054"/>
            <a:ext cx="8069943" cy="1200329"/>
          </a:xfrm>
          <a:prstGeom prst="rect">
            <a:avLst/>
          </a:prstGeom>
          <a:noFill/>
        </p:spPr>
        <p:txBody>
          <a:bodyPr wrap="square" rtlCol="0">
            <a:spAutoFit/>
          </a:bodyPr>
          <a:lstStyle/>
          <a:p>
            <a:pPr algn="ctr"/>
            <a:r>
              <a:rPr lang="en-GB" sz="3600" b="1" dirty="0">
                <a:solidFill>
                  <a:srgbClr val="FFC000"/>
                </a:solidFill>
                <a:latin typeface="SassoonPrimaryInfant" pitchFamily="2" charset="0"/>
                <a:ea typeface="+mj-ea"/>
                <a:cs typeface="+mj-cs"/>
              </a:rPr>
              <a:t>What are concrete/pictorial resources</a:t>
            </a:r>
            <a:r>
              <a:rPr lang="en-GB" sz="3600" b="1" dirty="0">
                <a:solidFill>
                  <a:srgbClr val="FFC000"/>
                </a:solidFill>
                <a:latin typeface="SassoonPrimaryInfant" pitchFamily="2" charset="0"/>
              </a:rPr>
              <a:t>?</a:t>
            </a:r>
            <a:endParaRPr lang="en-GB" sz="4000" b="1" dirty="0">
              <a:solidFill>
                <a:srgbClr val="FFC000"/>
              </a:solidFill>
              <a:latin typeface="SassoonPrimaryInfant" pitchFamily="2" charset="0"/>
            </a:endParaRPr>
          </a:p>
        </p:txBody>
      </p:sp>
      <p:sp>
        <p:nvSpPr>
          <p:cNvPr id="28" name="TextBox 27"/>
          <p:cNvSpPr txBox="1"/>
          <p:nvPr/>
        </p:nvSpPr>
        <p:spPr>
          <a:xfrm>
            <a:off x="3390720" y="3549249"/>
            <a:ext cx="1219200" cy="369332"/>
          </a:xfrm>
          <a:prstGeom prst="rect">
            <a:avLst/>
          </a:prstGeom>
          <a:noFill/>
        </p:spPr>
        <p:txBody>
          <a:bodyPr wrap="square" rtlCol="0">
            <a:spAutoFit/>
          </a:bodyPr>
          <a:lstStyle/>
          <a:p>
            <a:r>
              <a:rPr lang="en-GB" dirty="0">
                <a:latin typeface="SassoonPrimaryInfant" pitchFamily="2" charset="0"/>
              </a:rPr>
              <a:t>Base Ten</a:t>
            </a:r>
          </a:p>
        </p:txBody>
      </p:sp>
      <p:sp>
        <p:nvSpPr>
          <p:cNvPr id="30" name="TextBox 29"/>
          <p:cNvSpPr txBox="1"/>
          <p:nvPr/>
        </p:nvSpPr>
        <p:spPr>
          <a:xfrm>
            <a:off x="747079" y="5090151"/>
            <a:ext cx="1617751" cy="369332"/>
          </a:xfrm>
          <a:prstGeom prst="rect">
            <a:avLst/>
          </a:prstGeom>
          <a:noFill/>
        </p:spPr>
        <p:txBody>
          <a:bodyPr wrap="none" rtlCol="0">
            <a:spAutoFit/>
          </a:bodyPr>
          <a:lstStyle/>
          <a:p>
            <a:r>
              <a:rPr lang="en-GB" dirty="0">
                <a:latin typeface="SassoonPrimaryInfant" pitchFamily="2" charset="0"/>
              </a:rPr>
              <a:t>Multilink cubes</a:t>
            </a:r>
          </a:p>
        </p:txBody>
      </p:sp>
      <p:sp>
        <p:nvSpPr>
          <p:cNvPr id="34" name="TextBox 33"/>
          <p:cNvSpPr txBox="1"/>
          <p:nvPr/>
        </p:nvSpPr>
        <p:spPr>
          <a:xfrm>
            <a:off x="7737816" y="3744065"/>
            <a:ext cx="849913" cy="369332"/>
          </a:xfrm>
          <a:prstGeom prst="rect">
            <a:avLst/>
          </a:prstGeom>
          <a:noFill/>
        </p:spPr>
        <p:txBody>
          <a:bodyPr wrap="none" rtlCol="0">
            <a:spAutoFit/>
          </a:bodyPr>
          <a:lstStyle/>
          <a:p>
            <a:r>
              <a:rPr lang="en-GB" dirty="0">
                <a:latin typeface="SassoonPrimaryInfant" pitchFamily="2" charset="0"/>
              </a:rPr>
              <a:t>Shapes</a:t>
            </a:r>
          </a:p>
        </p:txBody>
      </p:sp>
      <p:pic>
        <p:nvPicPr>
          <p:cNvPr id="36" name="Picture 35" descr="dienes.png"/>
          <p:cNvPicPr>
            <a:picLocks noChangeAspect="1"/>
          </p:cNvPicPr>
          <p:nvPr/>
        </p:nvPicPr>
        <p:blipFill>
          <a:blip r:embed="rId4" cstate="print"/>
          <a:stretch>
            <a:fillRect/>
          </a:stretch>
        </p:blipFill>
        <p:spPr>
          <a:xfrm>
            <a:off x="3694775" y="1136822"/>
            <a:ext cx="2395821" cy="2395821"/>
          </a:xfrm>
          <a:prstGeom prst="rect">
            <a:avLst/>
          </a:prstGeom>
        </p:spPr>
      </p:pic>
      <p:pic>
        <p:nvPicPr>
          <p:cNvPr id="38" name="Picture 37" descr="multilink.png"/>
          <p:cNvPicPr>
            <a:picLocks noChangeAspect="1"/>
          </p:cNvPicPr>
          <p:nvPr/>
        </p:nvPicPr>
        <p:blipFill>
          <a:blip r:embed="rId5" cstate="print"/>
          <a:stretch>
            <a:fillRect/>
          </a:stretch>
        </p:blipFill>
        <p:spPr>
          <a:xfrm>
            <a:off x="832655" y="3428999"/>
            <a:ext cx="1632717" cy="1632717"/>
          </a:xfrm>
          <a:prstGeom prst="rect">
            <a:avLst/>
          </a:prstGeom>
        </p:spPr>
      </p:pic>
      <p:pic>
        <p:nvPicPr>
          <p:cNvPr id="47" name="Picture 46" descr="pentagon.png"/>
          <p:cNvPicPr>
            <a:picLocks noChangeAspect="1"/>
          </p:cNvPicPr>
          <p:nvPr/>
        </p:nvPicPr>
        <p:blipFill>
          <a:blip r:embed="rId6" cstate="print"/>
          <a:stretch>
            <a:fillRect/>
          </a:stretch>
        </p:blipFill>
        <p:spPr>
          <a:xfrm>
            <a:off x="7343252" y="4113397"/>
            <a:ext cx="794901" cy="759131"/>
          </a:xfrm>
          <a:prstGeom prst="rect">
            <a:avLst/>
          </a:prstGeom>
        </p:spPr>
      </p:pic>
      <p:pic>
        <p:nvPicPr>
          <p:cNvPr id="48" name="Picture 47" descr="equilateral triangle.png"/>
          <p:cNvPicPr>
            <a:picLocks noChangeAspect="1"/>
          </p:cNvPicPr>
          <p:nvPr/>
        </p:nvPicPr>
        <p:blipFill>
          <a:blip r:embed="rId7" cstate="print"/>
          <a:stretch>
            <a:fillRect/>
          </a:stretch>
        </p:blipFill>
        <p:spPr>
          <a:xfrm>
            <a:off x="8180112" y="4536153"/>
            <a:ext cx="716759" cy="632787"/>
          </a:xfrm>
          <a:prstGeom prst="rect">
            <a:avLst/>
          </a:prstGeom>
        </p:spPr>
      </p:pic>
      <p:pic>
        <p:nvPicPr>
          <p:cNvPr id="49" name="Picture 48" descr="grid.jpg"/>
          <p:cNvPicPr>
            <a:picLocks noChangeAspect="1"/>
          </p:cNvPicPr>
          <p:nvPr/>
        </p:nvPicPr>
        <p:blipFill>
          <a:blip r:embed="rId8" cstate="print"/>
          <a:stretch>
            <a:fillRect/>
          </a:stretch>
        </p:blipFill>
        <p:spPr>
          <a:xfrm>
            <a:off x="4971314" y="3549249"/>
            <a:ext cx="1485560" cy="1472297"/>
          </a:xfrm>
          <a:prstGeom prst="rect">
            <a:avLst/>
          </a:prstGeom>
        </p:spPr>
      </p:pic>
      <p:pic>
        <p:nvPicPr>
          <p:cNvPr id="5" name="Picture 4">
            <a:extLst>
              <a:ext uri="{FF2B5EF4-FFF2-40B4-BE49-F238E27FC236}">
                <a16:creationId xmlns:a16="http://schemas.microsoft.com/office/drawing/2014/main" id="{9B3931A9-C7EA-4A0D-8C8E-8547A2B42826}"/>
              </a:ext>
            </a:extLst>
          </p:cNvPr>
          <p:cNvPicPr>
            <a:picLocks noChangeAspect="1"/>
          </p:cNvPicPr>
          <p:nvPr/>
        </p:nvPicPr>
        <p:blipFill>
          <a:blip r:embed="rId9"/>
          <a:stretch>
            <a:fillRect/>
          </a:stretch>
        </p:blipFill>
        <p:spPr>
          <a:xfrm>
            <a:off x="426638" y="1193719"/>
            <a:ext cx="2545349" cy="1534104"/>
          </a:xfrm>
          <a:prstGeom prst="rect">
            <a:avLst/>
          </a:prstGeom>
        </p:spPr>
      </p:pic>
      <p:sp>
        <p:nvSpPr>
          <p:cNvPr id="20" name="TextBox 19">
            <a:extLst>
              <a:ext uri="{FF2B5EF4-FFF2-40B4-BE49-F238E27FC236}">
                <a16:creationId xmlns:a16="http://schemas.microsoft.com/office/drawing/2014/main" id="{8CA4B57E-F088-4E82-AA48-61786CD7128C}"/>
              </a:ext>
            </a:extLst>
          </p:cNvPr>
          <p:cNvSpPr txBox="1"/>
          <p:nvPr/>
        </p:nvSpPr>
        <p:spPr>
          <a:xfrm>
            <a:off x="832656" y="2894943"/>
            <a:ext cx="1548693" cy="369332"/>
          </a:xfrm>
          <a:prstGeom prst="rect">
            <a:avLst/>
          </a:prstGeom>
          <a:noFill/>
        </p:spPr>
        <p:txBody>
          <a:bodyPr wrap="square">
            <a:spAutoFit/>
          </a:bodyPr>
          <a:lstStyle/>
          <a:p>
            <a:r>
              <a:rPr lang="en-GB" dirty="0">
                <a:latin typeface="SassoonPrimaryInfant" pitchFamily="2" charset="0"/>
              </a:rPr>
              <a:t>Tens frames</a:t>
            </a:r>
          </a:p>
        </p:txBody>
      </p:sp>
      <p:sp>
        <p:nvSpPr>
          <p:cNvPr id="21" name="TextBox 20">
            <a:extLst>
              <a:ext uri="{FF2B5EF4-FFF2-40B4-BE49-F238E27FC236}">
                <a16:creationId xmlns:a16="http://schemas.microsoft.com/office/drawing/2014/main" id="{5FDBCCDE-B7F9-4DC0-88DE-4FD2721E402D}"/>
              </a:ext>
            </a:extLst>
          </p:cNvPr>
          <p:cNvSpPr txBox="1"/>
          <p:nvPr/>
        </p:nvSpPr>
        <p:spPr>
          <a:xfrm>
            <a:off x="5176922" y="4984274"/>
            <a:ext cx="1083951" cy="369332"/>
          </a:xfrm>
          <a:prstGeom prst="rect">
            <a:avLst/>
          </a:prstGeom>
          <a:noFill/>
        </p:spPr>
        <p:txBody>
          <a:bodyPr wrap="none" rtlCol="0">
            <a:spAutoFit/>
          </a:bodyPr>
          <a:lstStyle/>
          <a:p>
            <a:r>
              <a:rPr lang="en-GB" dirty="0">
                <a:latin typeface="SassoonPrimaryInfant" pitchFamily="2" charset="0"/>
              </a:rPr>
              <a:t>100 grids</a:t>
            </a:r>
          </a:p>
        </p:txBody>
      </p:sp>
      <p:pic>
        <p:nvPicPr>
          <p:cNvPr id="22" name="Picture 21" descr="number line.png">
            <a:extLst>
              <a:ext uri="{FF2B5EF4-FFF2-40B4-BE49-F238E27FC236}">
                <a16:creationId xmlns:a16="http://schemas.microsoft.com/office/drawing/2014/main" id="{34CBF101-E0E1-4A0D-9F39-38A5E7D991AD}"/>
              </a:ext>
            </a:extLst>
          </p:cNvPr>
          <p:cNvPicPr>
            <a:picLocks noChangeAspect="1"/>
          </p:cNvPicPr>
          <p:nvPr/>
        </p:nvPicPr>
        <p:blipFill>
          <a:blip r:embed="rId10" cstate="print"/>
          <a:stretch>
            <a:fillRect/>
          </a:stretch>
        </p:blipFill>
        <p:spPr>
          <a:xfrm>
            <a:off x="6326870" y="6147352"/>
            <a:ext cx="1841517" cy="648180"/>
          </a:xfrm>
          <a:prstGeom prst="rect">
            <a:avLst/>
          </a:prstGeom>
        </p:spPr>
      </p:pic>
      <p:sp>
        <p:nvSpPr>
          <p:cNvPr id="23" name="TextBox 22">
            <a:extLst>
              <a:ext uri="{FF2B5EF4-FFF2-40B4-BE49-F238E27FC236}">
                <a16:creationId xmlns:a16="http://schemas.microsoft.com/office/drawing/2014/main" id="{B711F0D0-DB1C-4F26-9BA3-57FA4117D5A5}"/>
              </a:ext>
            </a:extLst>
          </p:cNvPr>
          <p:cNvSpPr txBox="1"/>
          <p:nvPr/>
        </p:nvSpPr>
        <p:spPr>
          <a:xfrm>
            <a:off x="6294792" y="5844237"/>
            <a:ext cx="1443024" cy="369332"/>
          </a:xfrm>
          <a:prstGeom prst="rect">
            <a:avLst/>
          </a:prstGeom>
          <a:noFill/>
        </p:spPr>
        <p:txBody>
          <a:bodyPr wrap="none" rtlCol="0">
            <a:spAutoFit/>
          </a:bodyPr>
          <a:lstStyle/>
          <a:p>
            <a:r>
              <a:rPr lang="en-GB" dirty="0">
                <a:latin typeface="SassoonPrimaryInfant" pitchFamily="2" charset="0"/>
              </a:rPr>
              <a:t>Number lines</a:t>
            </a:r>
          </a:p>
        </p:txBody>
      </p:sp>
      <p:sp>
        <p:nvSpPr>
          <p:cNvPr id="24" name="TextBox 23">
            <a:extLst>
              <a:ext uri="{FF2B5EF4-FFF2-40B4-BE49-F238E27FC236}">
                <a16:creationId xmlns:a16="http://schemas.microsoft.com/office/drawing/2014/main" id="{4A6B47FB-1A38-4EB2-ACB0-8D344BC40F04}"/>
              </a:ext>
            </a:extLst>
          </p:cNvPr>
          <p:cNvSpPr txBox="1"/>
          <p:nvPr/>
        </p:nvSpPr>
        <p:spPr>
          <a:xfrm>
            <a:off x="2481395" y="5978282"/>
            <a:ext cx="2345386" cy="369332"/>
          </a:xfrm>
          <a:prstGeom prst="rect">
            <a:avLst/>
          </a:prstGeom>
          <a:noFill/>
        </p:spPr>
        <p:txBody>
          <a:bodyPr wrap="none" rtlCol="0">
            <a:spAutoFit/>
          </a:bodyPr>
          <a:lstStyle/>
          <a:p>
            <a:r>
              <a:rPr lang="en-GB" dirty="0">
                <a:latin typeface="SassoonPrimaryInfant" pitchFamily="2" charset="0"/>
              </a:rPr>
              <a:t>Part, part whole model</a:t>
            </a:r>
          </a:p>
        </p:txBody>
      </p:sp>
      <p:pic>
        <p:nvPicPr>
          <p:cNvPr id="7" name="Picture 6">
            <a:extLst>
              <a:ext uri="{FF2B5EF4-FFF2-40B4-BE49-F238E27FC236}">
                <a16:creationId xmlns:a16="http://schemas.microsoft.com/office/drawing/2014/main" id="{1107436A-1B46-42EA-9544-CC522172F1C9}"/>
              </a:ext>
            </a:extLst>
          </p:cNvPr>
          <p:cNvPicPr>
            <a:picLocks noChangeAspect="1"/>
          </p:cNvPicPr>
          <p:nvPr/>
        </p:nvPicPr>
        <p:blipFill>
          <a:blip r:embed="rId11"/>
          <a:stretch>
            <a:fillRect/>
          </a:stretch>
        </p:blipFill>
        <p:spPr>
          <a:xfrm>
            <a:off x="6258577" y="2404657"/>
            <a:ext cx="1852291" cy="646331"/>
          </a:xfrm>
          <a:prstGeom prst="rect">
            <a:avLst/>
          </a:prstGeom>
        </p:spPr>
      </p:pic>
      <p:pic>
        <p:nvPicPr>
          <p:cNvPr id="9" name="Picture 8">
            <a:extLst>
              <a:ext uri="{FF2B5EF4-FFF2-40B4-BE49-F238E27FC236}">
                <a16:creationId xmlns:a16="http://schemas.microsoft.com/office/drawing/2014/main" id="{DFF7C331-509A-4830-9A30-05CD1BA9CE86}"/>
              </a:ext>
            </a:extLst>
          </p:cNvPr>
          <p:cNvPicPr>
            <a:picLocks noChangeAspect="1"/>
          </p:cNvPicPr>
          <p:nvPr/>
        </p:nvPicPr>
        <p:blipFill>
          <a:blip r:embed="rId12"/>
          <a:stretch>
            <a:fillRect/>
          </a:stretch>
        </p:blipFill>
        <p:spPr>
          <a:xfrm rot="19651145">
            <a:off x="2991373" y="4602500"/>
            <a:ext cx="1118371" cy="1300106"/>
          </a:xfrm>
          <a:prstGeom prst="rect">
            <a:avLst/>
          </a:prstGeom>
        </p:spPr>
      </p:pic>
    </p:spTree>
    <p:extLst>
      <p:ext uri="{BB962C8B-B14F-4D97-AF65-F5344CB8AC3E}">
        <p14:creationId xmlns:p14="http://schemas.microsoft.com/office/powerpoint/2010/main" val="1924495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7786" y="196086"/>
            <a:ext cx="8069943" cy="646331"/>
          </a:xfrm>
          <a:prstGeom prst="rect">
            <a:avLst/>
          </a:prstGeom>
          <a:noFill/>
        </p:spPr>
        <p:txBody>
          <a:bodyPr wrap="square" rtlCol="0">
            <a:spAutoFit/>
          </a:bodyPr>
          <a:lstStyle/>
          <a:p>
            <a:pPr algn="ctr"/>
            <a:r>
              <a:rPr lang="en-GB" sz="3600" b="1" dirty="0">
                <a:solidFill>
                  <a:srgbClr val="FFC000"/>
                </a:solidFill>
                <a:latin typeface="SassoonPrimaryInfant" pitchFamily="2" charset="0"/>
                <a:ea typeface="+mj-ea"/>
                <a:cs typeface="+mj-cs"/>
              </a:rPr>
              <a:t>New resources coming….</a:t>
            </a:r>
            <a:endParaRPr lang="en-GB" sz="4000" b="1" dirty="0">
              <a:solidFill>
                <a:srgbClr val="FFC000"/>
              </a:solidFill>
              <a:latin typeface="SassoonPrimaryInfant" pitchFamily="2" charset="0"/>
            </a:endParaRPr>
          </a:p>
        </p:txBody>
      </p:sp>
      <p:pic>
        <p:nvPicPr>
          <p:cNvPr id="4" name="Picture 3">
            <a:extLst>
              <a:ext uri="{FF2B5EF4-FFF2-40B4-BE49-F238E27FC236}">
                <a16:creationId xmlns:a16="http://schemas.microsoft.com/office/drawing/2014/main" id="{B65D02F1-7309-4B36-BCA1-148E856A81EC}"/>
              </a:ext>
            </a:extLst>
          </p:cNvPr>
          <p:cNvPicPr>
            <a:picLocks noChangeAspect="1"/>
          </p:cNvPicPr>
          <p:nvPr/>
        </p:nvPicPr>
        <p:blipFill>
          <a:blip r:embed="rId3"/>
          <a:stretch>
            <a:fillRect/>
          </a:stretch>
        </p:blipFill>
        <p:spPr>
          <a:xfrm>
            <a:off x="1243012" y="1524000"/>
            <a:ext cx="6657975" cy="3810000"/>
          </a:xfrm>
          <a:prstGeom prst="rect">
            <a:avLst/>
          </a:prstGeom>
        </p:spPr>
      </p:pic>
      <p:sp>
        <p:nvSpPr>
          <p:cNvPr id="6" name="TextBox 5">
            <a:extLst>
              <a:ext uri="{FF2B5EF4-FFF2-40B4-BE49-F238E27FC236}">
                <a16:creationId xmlns:a16="http://schemas.microsoft.com/office/drawing/2014/main" id="{84044F01-3753-4A7B-B8D9-F168C2E5339D}"/>
              </a:ext>
            </a:extLst>
          </p:cNvPr>
          <p:cNvSpPr txBox="1"/>
          <p:nvPr/>
        </p:nvSpPr>
        <p:spPr>
          <a:xfrm>
            <a:off x="1403648" y="5445224"/>
            <a:ext cx="3816424" cy="369332"/>
          </a:xfrm>
          <a:prstGeom prst="rect">
            <a:avLst/>
          </a:prstGeom>
          <a:noFill/>
        </p:spPr>
        <p:txBody>
          <a:bodyPr wrap="square" rtlCol="0">
            <a:spAutoFit/>
          </a:bodyPr>
          <a:lstStyle/>
          <a:p>
            <a:r>
              <a:rPr lang="en-GB" dirty="0">
                <a:latin typeface="SassoonPrimaryInfant" pitchFamily="2" charset="0"/>
              </a:rPr>
              <a:t>The </a:t>
            </a:r>
            <a:r>
              <a:rPr lang="en-GB" dirty="0" err="1">
                <a:latin typeface="SassoonPrimaryInfant" pitchFamily="2" charset="0"/>
              </a:rPr>
              <a:t>Rekenrek</a:t>
            </a:r>
            <a:endParaRPr lang="en-GB" dirty="0">
              <a:latin typeface="SassoonPrimaryInfant" pitchFamily="2" charset="0"/>
            </a:endParaRPr>
          </a:p>
        </p:txBody>
      </p:sp>
    </p:spTree>
    <p:extLst>
      <p:ext uri="{BB962C8B-B14F-4D97-AF65-F5344CB8AC3E}">
        <p14:creationId xmlns:p14="http://schemas.microsoft.com/office/powerpoint/2010/main" val="198517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latin typeface="SassoonPrimaryInfant" pitchFamily="2" charset="0"/>
              </a:rPr>
              <a:t>Your turn!</a:t>
            </a:r>
          </a:p>
        </p:txBody>
      </p:sp>
      <p:sp>
        <p:nvSpPr>
          <p:cNvPr id="3" name="Content Placeholder 2"/>
          <p:cNvSpPr>
            <a:spLocks noGrp="1"/>
          </p:cNvSpPr>
          <p:nvPr>
            <p:ph idx="1"/>
          </p:nvPr>
        </p:nvSpPr>
        <p:spPr/>
        <p:txBody>
          <a:bodyPr/>
          <a:lstStyle/>
          <a:p>
            <a:r>
              <a:rPr lang="en-GB" dirty="0">
                <a:latin typeface="SassoonPrimaryInfant" pitchFamily="2" charset="0"/>
              </a:rPr>
              <a:t>Using the resources available, can you show the number 15?</a:t>
            </a:r>
          </a:p>
        </p:txBody>
      </p:sp>
    </p:spTree>
    <p:extLst>
      <p:ext uri="{BB962C8B-B14F-4D97-AF65-F5344CB8AC3E}">
        <p14:creationId xmlns:p14="http://schemas.microsoft.com/office/powerpoint/2010/main" val="366061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32248" y="2943996"/>
            <a:ext cx="1120820" cy="120032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7200" kern="0" dirty="0">
                <a:solidFill>
                  <a:srgbClr val="0070C0"/>
                </a:solidFill>
              </a:rPr>
              <a:t>15</a:t>
            </a:r>
            <a:endParaRPr kumimoji="0" lang="en-GB" sz="7200" b="0" i="0" u="none" strike="noStrike" kern="0" cap="none" spc="0" normalizeH="0" baseline="0" noProof="0" dirty="0">
              <a:ln>
                <a:noFill/>
              </a:ln>
              <a:solidFill>
                <a:srgbClr val="0070C0"/>
              </a:solidFill>
              <a:effectLst/>
              <a:uLnTx/>
              <a:uFillTx/>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6037" y="908720"/>
            <a:ext cx="1679277" cy="1617746"/>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32248" y="168275"/>
            <a:ext cx="2060848" cy="2060848"/>
          </a:xfrm>
          <a:prstGeom prst="rect">
            <a:avLst/>
          </a:prstGeom>
        </p:spPr>
      </p:pic>
      <p:sp>
        <p:nvSpPr>
          <p:cNvPr id="8" name="AutoShape 6" descr="Image result for 15 cats"/>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6176" y="2742912"/>
            <a:ext cx="2496418" cy="3530846"/>
          </a:xfrm>
          <a:prstGeom prst="rect">
            <a:avLst/>
          </a:prstGeom>
        </p:spPr>
      </p:pic>
    </p:spTree>
    <p:extLst>
      <p:ext uri="{BB962C8B-B14F-4D97-AF65-F5344CB8AC3E}">
        <p14:creationId xmlns:p14="http://schemas.microsoft.com/office/powerpoint/2010/main" val="3619259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6110666" y="708978"/>
            <a:ext cx="2486038" cy="1545833"/>
            <a:chOff x="1744577" y="4463110"/>
            <a:chExt cx="2486038" cy="1545833"/>
          </a:xfrm>
        </p:grpSpPr>
        <p:pic>
          <p:nvPicPr>
            <p:cNvPr id="32" name="Picture 17" descr="https://encrypted-tbn3.gstatic.com/images?q=tbn:ANd9GcSjr8Kc8lYfWj-g9xq2OgdP8lygDjnHze0_UPF8Ml1xT2rkdDq1">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0279" y="5313170"/>
              <a:ext cx="695773" cy="695773"/>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17" descr="https://encrypted-tbn3.gstatic.com/images?q=tbn:ANd9GcSjr8Kc8lYfWj-g9xq2OgdP8lygDjnHze0_UPF8Ml1xT2rkdDq1">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34842" y="5257968"/>
              <a:ext cx="695773" cy="69577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8218" t="46271" r="49041" b="30208"/>
            <a:stretch/>
          </p:blipFill>
          <p:spPr bwMode="auto">
            <a:xfrm>
              <a:off x="3354882" y="4463110"/>
              <a:ext cx="585702" cy="607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2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8218" t="46271" r="49041" b="30208"/>
            <a:stretch/>
          </p:blipFill>
          <p:spPr bwMode="auto">
            <a:xfrm>
              <a:off x="1744577" y="4705275"/>
              <a:ext cx="585702" cy="607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2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8218" t="46271" r="49041" b="30208"/>
            <a:stretch/>
          </p:blipFill>
          <p:spPr bwMode="auto">
            <a:xfrm>
              <a:off x="2477029" y="4463111"/>
              <a:ext cx="585702" cy="607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3"/>
          <p:cNvGrpSpPr/>
          <p:nvPr/>
        </p:nvGrpSpPr>
        <p:grpSpPr>
          <a:xfrm>
            <a:off x="899592" y="1172266"/>
            <a:ext cx="1866675" cy="1225839"/>
            <a:chOff x="940307" y="1258617"/>
            <a:chExt cx="1866675" cy="1225839"/>
          </a:xfrm>
        </p:grpSpPr>
        <p:pic>
          <p:nvPicPr>
            <p:cNvPr id="27" name="Picture 27"/>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4237" t="40246" r="50958" b="33239"/>
            <a:stretch/>
          </p:blipFill>
          <p:spPr bwMode="auto">
            <a:xfrm>
              <a:off x="940307" y="1578806"/>
              <a:ext cx="357576" cy="36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7"/>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4237" t="40246" r="50958" b="33239"/>
            <a:stretch/>
          </p:blipFill>
          <p:spPr bwMode="auto">
            <a:xfrm>
              <a:off x="2303622" y="2107237"/>
              <a:ext cx="374637" cy="377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3"/>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6374" t="38781" r="57573" b="41154"/>
            <a:stretch/>
          </p:blipFill>
          <p:spPr bwMode="auto">
            <a:xfrm>
              <a:off x="1657632" y="1898607"/>
              <a:ext cx="382421" cy="4172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0" name="Picture 3"/>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6374" t="38781" r="57573" b="41154"/>
            <a:stretch/>
          </p:blipFill>
          <p:spPr bwMode="auto">
            <a:xfrm>
              <a:off x="2447233" y="1366303"/>
              <a:ext cx="359749" cy="392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31" name="Picture 3"/>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6374" t="38781" r="57573" b="41154"/>
            <a:stretch/>
          </p:blipFill>
          <p:spPr bwMode="auto">
            <a:xfrm>
              <a:off x="1489093" y="1258617"/>
              <a:ext cx="359749" cy="392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grpSp>
      <p:pic>
        <p:nvPicPr>
          <p:cNvPr id="9" name="Picture 4" descr="C:\Users\Suzanne.Cook\AppData\Local\Microsoft\Windows\Temporary Internet Files\Content.Outlook\T566GSTO\photo2.jp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5766" t="47257" r="19620" b="37553"/>
          <a:stretch/>
        </p:blipFill>
        <p:spPr bwMode="auto">
          <a:xfrm>
            <a:off x="2502860" y="5237470"/>
            <a:ext cx="1490296" cy="3805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C:\Users\Suzanne.Cook\AppData\Local\Microsoft\Windows\Temporary Internet Files\Content.Outlook\T566GSTO\photo3.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9348" t="41681" b="29159"/>
          <a:stretch/>
        </p:blipFill>
        <p:spPr bwMode="auto">
          <a:xfrm>
            <a:off x="1275106" y="4453113"/>
            <a:ext cx="2057031" cy="496252"/>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3038020" y="25545"/>
            <a:ext cx="2698376" cy="1698758"/>
            <a:chOff x="5178782" y="1179251"/>
            <a:chExt cx="3287976" cy="2203954"/>
          </a:xfrm>
        </p:grpSpPr>
        <p:pic>
          <p:nvPicPr>
            <p:cNvPr id="22" name="Picture 11" descr="https://encrypted-tbn2.gstatic.com/images?q=tbn:ANd9GcRqNenED9eExlCcKE61VHks3uqgSmK4k_YlG4ZsDWzearMu88_GNA"/>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178782" y="1950791"/>
              <a:ext cx="1163836" cy="71620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9" descr="https://encrypted-tbn1.gstatic.com/images?q=tbn:ANd9GcTNnB6ZA5I7B8oc2dXmCm0vlxMLzBibQ5X4B5SL9oKT-4ziWaLnkQ"/>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522536" y="2323410"/>
              <a:ext cx="944222" cy="91123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9" descr="https://encrypted-tbn1.gstatic.com/images?q=tbn:ANd9GcTNnB6ZA5I7B8oc2dXmCm0vlxMLzBibQ5X4B5SL9oKT-4ziWaLnkQ"/>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497282" y="1179251"/>
              <a:ext cx="944222" cy="91123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9" descr="https://encrypted-tbn1.gstatic.com/images?q=tbn:ANd9GcTNnB6ZA5I7B8oc2dXmCm0vlxMLzBibQ5X4B5SL9oKT-4ziWaLnkQ"/>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092284" y="1371161"/>
              <a:ext cx="944222" cy="91123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1" descr="https://encrypted-tbn2.gstatic.com/images?q=tbn:ANd9GcRqNenED9eExlCcKE61VHks3uqgSmK4k_YlG4ZsDWzearMu88_GNA"/>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59733" y="2666997"/>
              <a:ext cx="1163836" cy="7162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1" name="Group 50"/>
          <p:cNvGrpSpPr/>
          <p:nvPr/>
        </p:nvGrpSpPr>
        <p:grpSpPr>
          <a:xfrm>
            <a:off x="4637973" y="4741218"/>
            <a:ext cx="3853087" cy="1472306"/>
            <a:chOff x="4751361" y="5149504"/>
            <a:chExt cx="3853087" cy="1472306"/>
          </a:xfrm>
        </p:grpSpPr>
        <p:sp>
          <p:nvSpPr>
            <p:cNvPr id="15" name="Rectangle 14"/>
            <p:cNvSpPr/>
            <p:nvPr/>
          </p:nvSpPr>
          <p:spPr>
            <a:xfrm>
              <a:off x="6852057" y="5819546"/>
              <a:ext cx="1743129" cy="22819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Georgia" panose="02040502050405020303" pitchFamily="18" charset="0"/>
              </a:endParaRPr>
            </a:p>
          </p:txBody>
        </p:sp>
        <p:sp>
          <p:nvSpPr>
            <p:cNvPr id="16" name="Rectangle 15"/>
            <p:cNvSpPr/>
            <p:nvPr/>
          </p:nvSpPr>
          <p:spPr>
            <a:xfrm>
              <a:off x="4751361" y="5819547"/>
              <a:ext cx="2100695" cy="22819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Georgia" panose="02040502050405020303" pitchFamily="18" charset="0"/>
              </a:endParaRPr>
            </a:p>
          </p:txBody>
        </p:sp>
        <p:sp>
          <p:nvSpPr>
            <p:cNvPr id="17" name="Left Brace 16"/>
            <p:cNvSpPr/>
            <p:nvPr/>
          </p:nvSpPr>
          <p:spPr>
            <a:xfrm rot="5400000">
              <a:off x="7625822" y="4802112"/>
              <a:ext cx="195598" cy="1743130"/>
            </a:xfrm>
            <a:prstGeom prst="leftBrace">
              <a:avLst>
                <a:gd name="adj1" fmla="val 1531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Georgia" panose="02040502050405020303" pitchFamily="18" charset="0"/>
              </a:endParaRPr>
            </a:p>
          </p:txBody>
        </p:sp>
        <p:sp>
          <p:nvSpPr>
            <p:cNvPr id="18" name="Left Brace 17"/>
            <p:cNvSpPr/>
            <p:nvPr/>
          </p:nvSpPr>
          <p:spPr>
            <a:xfrm rot="5400000">
              <a:off x="5703910" y="4635428"/>
              <a:ext cx="195598" cy="210069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Georgia" panose="02040502050405020303" pitchFamily="18" charset="0"/>
              </a:endParaRPr>
            </a:p>
          </p:txBody>
        </p:sp>
        <p:sp>
          <p:nvSpPr>
            <p:cNvPr id="19" name="Left Brace 18"/>
            <p:cNvSpPr/>
            <p:nvPr/>
          </p:nvSpPr>
          <p:spPr>
            <a:xfrm rot="16200000">
              <a:off x="6584738" y="4289610"/>
              <a:ext cx="195597" cy="3843823"/>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Georgia" panose="02040502050405020303" pitchFamily="18" charset="0"/>
              </a:endParaRPr>
            </a:p>
          </p:txBody>
        </p:sp>
        <p:sp>
          <p:nvSpPr>
            <p:cNvPr id="20" name="TextBox 19"/>
            <p:cNvSpPr txBox="1"/>
            <p:nvPr/>
          </p:nvSpPr>
          <p:spPr>
            <a:xfrm>
              <a:off x="5673992" y="5197076"/>
              <a:ext cx="311304"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Georgia" panose="02040502050405020303" pitchFamily="18" charset="0"/>
                </a:rPr>
                <a:t>3</a:t>
              </a:r>
            </a:p>
          </p:txBody>
        </p:sp>
        <p:sp>
          <p:nvSpPr>
            <p:cNvPr id="21" name="TextBox 20"/>
            <p:cNvSpPr txBox="1"/>
            <p:nvPr/>
          </p:nvSpPr>
          <p:spPr>
            <a:xfrm>
              <a:off x="7572777" y="5149504"/>
              <a:ext cx="31290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Georgia" panose="02040502050405020303" pitchFamily="18" charset="0"/>
                </a:rPr>
                <a:t>2</a:t>
              </a:r>
            </a:p>
          </p:txBody>
        </p:sp>
        <p:sp>
          <p:nvSpPr>
            <p:cNvPr id="14" name="TextBox 13"/>
            <p:cNvSpPr txBox="1"/>
            <p:nvPr/>
          </p:nvSpPr>
          <p:spPr>
            <a:xfrm>
              <a:off x="6534079" y="6252478"/>
              <a:ext cx="295274"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Georgia" panose="02040502050405020303" pitchFamily="18" charset="0"/>
                </a:rPr>
                <a:t>?</a:t>
              </a:r>
            </a:p>
          </p:txBody>
        </p:sp>
      </p:grpSp>
      <p:grpSp>
        <p:nvGrpSpPr>
          <p:cNvPr id="3" name="Group 2"/>
          <p:cNvGrpSpPr/>
          <p:nvPr/>
        </p:nvGrpSpPr>
        <p:grpSpPr>
          <a:xfrm>
            <a:off x="6716156" y="2571569"/>
            <a:ext cx="1888292" cy="924338"/>
            <a:chOff x="3525192" y="476672"/>
            <a:chExt cx="1888292" cy="924338"/>
          </a:xfrm>
        </p:grpSpPr>
        <p:sp>
          <p:nvSpPr>
            <p:cNvPr id="2" name="Oval 1"/>
            <p:cNvSpPr/>
            <p:nvPr/>
          </p:nvSpPr>
          <p:spPr>
            <a:xfrm>
              <a:off x="3940584" y="476672"/>
              <a:ext cx="415392" cy="4320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37" name="Oval 36"/>
            <p:cNvSpPr/>
            <p:nvPr/>
          </p:nvSpPr>
          <p:spPr>
            <a:xfrm>
              <a:off x="3525192" y="803409"/>
              <a:ext cx="415392" cy="4320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38" name="Oval 37"/>
            <p:cNvSpPr/>
            <p:nvPr/>
          </p:nvSpPr>
          <p:spPr>
            <a:xfrm>
              <a:off x="4824434" y="478559"/>
              <a:ext cx="415392" cy="4320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39" name="Oval 38"/>
            <p:cNvSpPr/>
            <p:nvPr/>
          </p:nvSpPr>
          <p:spPr>
            <a:xfrm>
              <a:off x="3954971" y="968962"/>
              <a:ext cx="415392" cy="4320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40" name="Oval 39"/>
            <p:cNvSpPr/>
            <p:nvPr/>
          </p:nvSpPr>
          <p:spPr>
            <a:xfrm>
              <a:off x="4998092" y="931135"/>
              <a:ext cx="415392" cy="4320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grpSp>
      <p:pic>
        <p:nvPicPr>
          <p:cNvPr id="41" name="Picture 40"/>
          <p:cNvPicPr>
            <a:picLocks noChangeAspect="1"/>
          </p:cNvPicPr>
          <p:nvPr/>
        </p:nvPicPr>
        <p:blipFill>
          <a:blip r:embed="rId14" cstate="print">
            <a:extLst>
              <a:ext uri="{BEBA8EAE-BF5A-486C-A8C5-ECC9F3942E4B}">
                <a14:imgProps xmlns:a14="http://schemas.microsoft.com/office/drawing/2010/main">
                  <a14:imgLayer r:embed="rId1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92078" y="2601852"/>
            <a:ext cx="2800286" cy="1575161"/>
          </a:xfrm>
          <a:prstGeom prst="rect">
            <a:avLst/>
          </a:prstGeom>
        </p:spPr>
      </p:pic>
      <p:grpSp>
        <p:nvGrpSpPr>
          <p:cNvPr id="53" name="Group 52"/>
          <p:cNvGrpSpPr/>
          <p:nvPr/>
        </p:nvGrpSpPr>
        <p:grpSpPr>
          <a:xfrm>
            <a:off x="5878914" y="4016154"/>
            <a:ext cx="2605543" cy="463807"/>
            <a:chOff x="6159062" y="4399543"/>
            <a:chExt cx="2605543" cy="463807"/>
          </a:xfrm>
        </p:grpSpPr>
        <p:grpSp>
          <p:nvGrpSpPr>
            <p:cNvPr id="49" name="Group 48"/>
            <p:cNvGrpSpPr/>
            <p:nvPr/>
          </p:nvGrpSpPr>
          <p:grpSpPr>
            <a:xfrm>
              <a:off x="6159062" y="4399543"/>
              <a:ext cx="1385987" cy="448680"/>
              <a:chOff x="5580112" y="4293096"/>
              <a:chExt cx="1385987" cy="448680"/>
            </a:xfrm>
          </p:grpSpPr>
          <p:sp>
            <p:nvSpPr>
              <p:cNvPr id="42" name="Rectangle 41"/>
              <p:cNvSpPr/>
              <p:nvPr/>
            </p:nvSpPr>
            <p:spPr>
              <a:xfrm>
                <a:off x="5580112" y="4293096"/>
                <a:ext cx="471005" cy="4486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43" name="Rectangle 42"/>
              <p:cNvSpPr/>
              <p:nvPr/>
            </p:nvSpPr>
            <p:spPr>
              <a:xfrm>
                <a:off x="6051117" y="4293096"/>
                <a:ext cx="471005" cy="4486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44" name="Rectangle 43"/>
              <p:cNvSpPr/>
              <p:nvPr/>
            </p:nvSpPr>
            <p:spPr>
              <a:xfrm>
                <a:off x="6495094" y="4293096"/>
                <a:ext cx="471005" cy="4486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grpSp>
        <p:grpSp>
          <p:nvGrpSpPr>
            <p:cNvPr id="48" name="Group 47"/>
            <p:cNvGrpSpPr/>
            <p:nvPr/>
          </p:nvGrpSpPr>
          <p:grpSpPr>
            <a:xfrm>
              <a:off x="7822595" y="4414670"/>
              <a:ext cx="942010" cy="448680"/>
              <a:chOff x="7194685" y="4307829"/>
              <a:chExt cx="942010" cy="448680"/>
            </a:xfrm>
          </p:grpSpPr>
          <p:sp>
            <p:nvSpPr>
              <p:cNvPr id="45" name="Rectangle 44"/>
              <p:cNvSpPr/>
              <p:nvPr/>
            </p:nvSpPr>
            <p:spPr>
              <a:xfrm>
                <a:off x="7194685" y="4307829"/>
                <a:ext cx="471005" cy="4486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46" name="Rectangle 45"/>
              <p:cNvSpPr/>
              <p:nvPr/>
            </p:nvSpPr>
            <p:spPr>
              <a:xfrm>
                <a:off x="7665690" y="4307829"/>
                <a:ext cx="471005" cy="4486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grpSp>
      </p:grpSp>
      <p:sp>
        <p:nvSpPr>
          <p:cNvPr id="52" name="Rectangle 51"/>
          <p:cNvSpPr/>
          <p:nvPr/>
        </p:nvSpPr>
        <p:spPr>
          <a:xfrm>
            <a:off x="3413774" y="2433913"/>
            <a:ext cx="2957067" cy="1631216"/>
          </a:xfrm>
          <a:prstGeom prst="rect">
            <a:avLst/>
          </a:prstGeom>
        </p:spPr>
        <p:txBody>
          <a:bodyPr wrap="square">
            <a:spAutoFit/>
          </a:bodyPr>
          <a:lstStyle/>
          <a:p>
            <a:pPr>
              <a:spcAft>
                <a:spcPts val="1200"/>
              </a:spcAft>
            </a:pPr>
            <a:r>
              <a:rPr lang="en-GB" sz="2000" b="1" dirty="0">
                <a:latin typeface="SassoonPrimaryInfant" pitchFamily="2" charset="0"/>
              </a:rPr>
              <a:t>Ben has 3 apples and Joe has 2 strawberries. How many pieces of fruit do they have altogether? </a:t>
            </a:r>
          </a:p>
        </p:txBody>
      </p:sp>
    </p:spTree>
    <p:extLst>
      <p:ext uri="{BB962C8B-B14F-4D97-AF65-F5344CB8AC3E}">
        <p14:creationId xmlns:p14="http://schemas.microsoft.com/office/powerpoint/2010/main" val="2763083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914400" y="1428750"/>
            <a:ext cx="8229600" cy="4060825"/>
          </a:xfrm>
        </p:spPr>
        <p:txBody>
          <a:bodyPr/>
          <a:lstStyle/>
          <a:p>
            <a:pPr marL="0" indent="0">
              <a:buNone/>
            </a:pPr>
            <a:endParaRPr lang="en-GB" dirty="0"/>
          </a:p>
          <a:p>
            <a:endParaRPr lang="en-GB" dirty="0"/>
          </a:p>
        </p:txBody>
      </p:sp>
      <p:sp>
        <p:nvSpPr>
          <p:cNvPr id="2" name="Rectangle 1"/>
          <p:cNvSpPr/>
          <p:nvPr/>
        </p:nvSpPr>
        <p:spPr>
          <a:xfrm>
            <a:off x="376414" y="2141250"/>
            <a:ext cx="2088232" cy="288032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9" name="Rectangle 8"/>
          <p:cNvSpPr/>
          <p:nvPr/>
        </p:nvSpPr>
        <p:spPr>
          <a:xfrm>
            <a:off x="3218472" y="1469532"/>
            <a:ext cx="1484164" cy="16561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10" name="Rectangle 9"/>
          <p:cNvSpPr/>
          <p:nvPr/>
        </p:nvSpPr>
        <p:spPr>
          <a:xfrm>
            <a:off x="3218472" y="4025980"/>
            <a:ext cx="1484164" cy="16561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cxnSp>
        <p:nvCxnSpPr>
          <p:cNvPr id="11" name="Straight Connector 10"/>
          <p:cNvCxnSpPr>
            <a:stCxn id="2" idx="3"/>
            <a:endCxn id="9" idx="1"/>
          </p:cNvCxnSpPr>
          <p:nvPr/>
        </p:nvCxnSpPr>
        <p:spPr>
          <a:xfrm flipV="1">
            <a:off x="2464646" y="2297624"/>
            <a:ext cx="753826" cy="128378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2" idx="3"/>
            <a:endCxn id="10" idx="1"/>
          </p:cNvCxnSpPr>
          <p:nvPr/>
        </p:nvCxnSpPr>
        <p:spPr>
          <a:xfrm>
            <a:off x="2464646" y="3581410"/>
            <a:ext cx="753826" cy="12726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6374" t="38781" r="57573" b="41154"/>
          <a:stretch/>
        </p:blipFill>
        <p:spPr bwMode="auto">
          <a:xfrm>
            <a:off x="3360895" y="1560120"/>
            <a:ext cx="635153" cy="6930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8" name="Picture 5" descr="C:\Users\Suzanne.Cook\AppData\Local\Microsoft\Windows\Temporary Internet Files\Content.Outlook\T566GSTO\photo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348" t="41681" b="29159"/>
          <a:stretch/>
        </p:blipFill>
        <p:spPr bwMode="auto">
          <a:xfrm>
            <a:off x="6254066" y="2476633"/>
            <a:ext cx="2057031" cy="496252"/>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4" descr="C:\Users\Suzanne.Cook\AppData\Local\Microsoft\Windows\Temporary Internet Files\Content.Outlook\T566GSTO\photo2.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5766" t="47257" r="19620" b="37553"/>
          <a:stretch/>
        </p:blipFill>
        <p:spPr bwMode="auto">
          <a:xfrm>
            <a:off x="6537434" y="4003216"/>
            <a:ext cx="1490296" cy="380558"/>
          </a:xfrm>
          <a:prstGeom prst="rect">
            <a:avLst/>
          </a:prstGeom>
          <a:noFill/>
          <a:extLst>
            <a:ext uri="{909E8E84-426E-40DD-AFC4-6F175D3DCCD1}">
              <a14:hiddenFill xmlns:a14="http://schemas.microsoft.com/office/drawing/2010/main">
                <a:solidFill>
                  <a:srgbClr val="FFFFFF"/>
                </a:solidFill>
              </a14:hiddenFill>
            </a:ext>
          </a:extLst>
        </p:spPr>
      </p:pic>
      <p:grpSp>
        <p:nvGrpSpPr>
          <p:cNvPr id="30" name="Group 29"/>
          <p:cNvGrpSpPr/>
          <p:nvPr/>
        </p:nvGrpSpPr>
        <p:grpSpPr>
          <a:xfrm>
            <a:off x="5753073" y="4799895"/>
            <a:ext cx="2815356" cy="1358236"/>
            <a:chOff x="4751361" y="5149504"/>
            <a:chExt cx="3853087" cy="1514908"/>
          </a:xfrm>
        </p:grpSpPr>
        <p:sp>
          <p:nvSpPr>
            <p:cNvPr id="31" name="Rectangle 30"/>
            <p:cNvSpPr/>
            <p:nvPr/>
          </p:nvSpPr>
          <p:spPr>
            <a:xfrm>
              <a:off x="6852057" y="5819546"/>
              <a:ext cx="1743129" cy="22819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Georgia" panose="02040502050405020303" pitchFamily="18" charset="0"/>
              </a:endParaRPr>
            </a:p>
          </p:txBody>
        </p:sp>
        <p:sp>
          <p:nvSpPr>
            <p:cNvPr id="32" name="Rectangle 31"/>
            <p:cNvSpPr/>
            <p:nvPr/>
          </p:nvSpPr>
          <p:spPr>
            <a:xfrm>
              <a:off x="4751361" y="5819547"/>
              <a:ext cx="2100695" cy="22819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Georgia" panose="02040502050405020303" pitchFamily="18" charset="0"/>
              </a:endParaRPr>
            </a:p>
          </p:txBody>
        </p:sp>
        <p:sp>
          <p:nvSpPr>
            <p:cNvPr id="33" name="Left Brace 32"/>
            <p:cNvSpPr/>
            <p:nvPr/>
          </p:nvSpPr>
          <p:spPr>
            <a:xfrm rot="5400000">
              <a:off x="7625822" y="4802112"/>
              <a:ext cx="195598" cy="1743130"/>
            </a:xfrm>
            <a:prstGeom prst="leftBrace">
              <a:avLst>
                <a:gd name="adj1" fmla="val 1531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Georgia" panose="02040502050405020303" pitchFamily="18" charset="0"/>
              </a:endParaRPr>
            </a:p>
          </p:txBody>
        </p:sp>
        <p:sp>
          <p:nvSpPr>
            <p:cNvPr id="34" name="Left Brace 33"/>
            <p:cNvSpPr/>
            <p:nvPr/>
          </p:nvSpPr>
          <p:spPr>
            <a:xfrm rot="5400000">
              <a:off x="5703910" y="4635428"/>
              <a:ext cx="195598" cy="210069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Georgia" panose="02040502050405020303" pitchFamily="18" charset="0"/>
              </a:endParaRPr>
            </a:p>
          </p:txBody>
        </p:sp>
        <p:sp>
          <p:nvSpPr>
            <p:cNvPr id="35" name="Left Brace 34"/>
            <p:cNvSpPr/>
            <p:nvPr/>
          </p:nvSpPr>
          <p:spPr>
            <a:xfrm rot="16200000">
              <a:off x="6584738" y="4289610"/>
              <a:ext cx="195597" cy="3843823"/>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Georgia" panose="02040502050405020303" pitchFamily="18" charset="0"/>
              </a:endParaRPr>
            </a:p>
          </p:txBody>
        </p:sp>
        <p:sp>
          <p:nvSpPr>
            <p:cNvPr id="36" name="TextBox 35"/>
            <p:cNvSpPr txBox="1"/>
            <p:nvPr/>
          </p:nvSpPr>
          <p:spPr>
            <a:xfrm>
              <a:off x="5673992" y="5197076"/>
              <a:ext cx="426050" cy="41193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Georgia" panose="02040502050405020303" pitchFamily="18" charset="0"/>
                </a:rPr>
                <a:t>3</a:t>
              </a:r>
            </a:p>
          </p:txBody>
        </p:sp>
        <p:sp>
          <p:nvSpPr>
            <p:cNvPr id="37" name="TextBox 36"/>
            <p:cNvSpPr txBox="1"/>
            <p:nvPr/>
          </p:nvSpPr>
          <p:spPr>
            <a:xfrm>
              <a:off x="7572777" y="5149504"/>
              <a:ext cx="428242" cy="41193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Georgia" panose="02040502050405020303" pitchFamily="18" charset="0"/>
                </a:rPr>
                <a:t>2</a:t>
              </a:r>
            </a:p>
          </p:txBody>
        </p:sp>
        <p:sp>
          <p:nvSpPr>
            <p:cNvPr id="38" name="TextBox 37"/>
            <p:cNvSpPr txBox="1"/>
            <p:nvPr/>
          </p:nvSpPr>
          <p:spPr>
            <a:xfrm>
              <a:off x="6534079" y="6252478"/>
              <a:ext cx="404111" cy="41193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Georgia" panose="02040502050405020303" pitchFamily="18" charset="0"/>
                </a:rPr>
                <a:t>?</a:t>
              </a:r>
            </a:p>
          </p:txBody>
        </p:sp>
      </p:grpSp>
      <p:sp>
        <p:nvSpPr>
          <p:cNvPr id="8" name="Curved Down Arrow 7"/>
          <p:cNvSpPr/>
          <p:nvPr/>
        </p:nvSpPr>
        <p:spPr>
          <a:xfrm rot="560818">
            <a:off x="4790796" y="1474241"/>
            <a:ext cx="2685216" cy="581768"/>
          </a:xfrm>
          <a:prstGeom prst="curvedDownArrow">
            <a:avLst>
              <a:gd name="adj1" fmla="val 38150"/>
              <a:gd name="adj2" fmla="val 54489"/>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Georgia" panose="02040502050405020303" pitchFamily="18" charset="0"/>
            </a:endParaRPr>
          </a:p>
        </p:txBody>
      </p:sp>
      <p:sp>
        <p:nvSpPr>
          <p:cNvPr id="14" name="Down Arrow 13"/>
          <p:cNvSpPr/>
          <p:nvPr/>
        </p:nvSpPr>
        <p:spPr>
          <a:xfrm>
            <a:off x="6804248" y="3132714"/>
            <a:ext cx="251413" cy="65632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39" name="Down Arrow 38"/>
          <p:cNvSpPr/>
          <p:nvPr/>
        </p:nvSpPr>
        <p:spPr>
          <a:xfrm>
            <a:off x="7156874" y="4474705"/>
            <a:ext cx="251413" cy="65632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Georgia" panose="02040502050405020303" pitchFamily="18" charset="0"/>
            </a:endParaRPr>
          </a:p>
        </p:txBody>
      </p:sp>
      <p:sp>
        <p:nvSpPr>
          <p:cNvPr id="40" name="TextBox 39"/>
          <p:cNvSpPr txBox="1"/>
          <p:nvPr/>
        </p:nvSpPr>
        <p:spPr>
          <a:xfrm>
            <a:off x="554397" y="290282"/>
            <a:ext cx="8285608" cy="892552"/>
          </a:xfrm>
          <a:prstGeom prst="rect">
            <a:avLst/>
          </a:prstGeom>
          <a:noFill/>
        </p:spPr>
        <p:txBody>
          <a:bodyPr wrap="square" rtlCol="0" anchor="ctr">
            <a:spAutoFit/>
          </a:bodyPr>
          <a:lstStyle/>
          <a:p>
            <a:pPr algn="ctr"/>
            <a:r>
              <a:rPr lang="en-GB" sz="5200" dirty="0">
                <a:solidFill>
                  <a:srgbClr val="FFC000"/>
                </a:solidFill>
                <a:latin typeface="SassoonPrimaryInfant" pitchFamily="2" charset="0"/>
              </a:rPr>
              <a:t>Part-whole relationships</a:t>
            </a:r>
          </a:p>
        </p:txBody>
      </p:sp>
      <p:pic>
        <p:nvPicPr>
          <p:cNvPr id="64"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6374" t="38781" r="57573" b="41154"/>
          <a:stretch/>
        </p:blipFill>
        <p:spPr bwMode="auto">
          <a:xfrm>
            <a:off x="4015123" y="1743984"/>
            <a:ext cx="585152" cy="6782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65"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6374" t="38781" r="57573" b="41154"/>
          <a:stretch/>
        </p:blipFill>
        <p:spPr bwMode="auto">
          <a:xfrm>
            <a:off x="3345273" y="2370971"/>
            <a:ext cx="627025" cy="6841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71" name="TextBox 70"/>
          <p:cNvSpPr txBox="1"/>
          <p:nvPr/>
        </p:nvSpPr>
        <p:spPr>
          <a:xfrm>
            <a:off x="1061906" y="3132714"/>
            <a:ext cx="1010785" cy="1323439"/>
          </a:xfrm>
          <a:prstGeom prst="rect">
            <a:avLst/>
          </a:prstGeom>
          <a:noFill/>
        </p:spPr>
        <p:txBody>
          <a:bodyPr wrap="square" rtlCol="0">
            <a:spAutoFit/>
          </a:bodyPr>
          <a:lstStyle/>
          <a:p>
            <a:r>
              <a:rPr lang="en-GB" sz="8000" dirty="0">
                <a:latin typeface="Georgia" panose="02040502050405020303" pitchFamily="18" charset="0"/>
              </a:rPr>
              <a:t>?</a:t>
            </a:r>
          </a:p>
        </p:txBody>
      </p:sp>
      <p:pic>
        <p:nvPicPr>
          <p:cNvPr id="73" name="Picture 7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4237" t="40246" r="50958" b="33239"/>
          <a:stretch/>
        </p:blipFill>
        <p:spPr bwMode="auto">
          <a:xfrm>
            <a:off x="3251341" y="4318708"/>
            <a:ext cx="614238" cy="618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 name="Picture 7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4237" t="40246" r="50958" b="33239"/>
          <a:stretch/>
        </p:blipFill>
        <p:spPr bwMode="auto">
          <a:xfrm>
            <a:off x="3861621" y="4739072"/>
            <a:ext cx="614238" cy="618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717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animBg="1"/>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719138" y="1773238"/>
            <a:ext cx="8424862" cy="4060825"/>
          </a:xfrm>
        </p:spPr>
        <p:txBody>
          <a:bodyPr>
            <a:normAutofit/>
          </a:bodyPr>
          <a:lstStyle/>
          <a:p>
            <a:pPr marL="0" indent="0">
              <a:spcAft>
                <a:spcPts val="1200"/>
              </a:spcAft>
              <a:buNone/>
            </a:pPr>
            <a:r>
              <a:rPr lang="en-GB" sz="2800" dirty="0">
                <a:latin typeface="SassoonPrimaryInfant" pitchFamily="2" charset="0"/>
              </a:rPr>
              <a:t>…pictorial/abstract </a:t>
            </a:r>
            <a:r>
              <a:rPr lang="en-GB" sz="2800" u="sng" dirty="0">
                <a:latin typeface="SassoonPrimaryInfant" pitchFamily="2" charset="0"/>
              </a:rPr>
              <a:t>representations</a:t>
            </a:r>
            <a:r>
              <a:rPr lang="en-GB" sz="2800" dirty="0">
                <a:latin typeface="SassoonPrimaryInfant" pitchFamily="2" charset="0"/>
              </a:rPr>
              <a:t> of </a:t>
            </a:r>
            <a:r>
              <a:rPr lang="en-GB" sz="2800" b="1" dirty="0">
                <a:latin typeface="SassoonPrimaryInfant" pitchFamily="2" charset="0"/>
              </a:rPr>
              <a:t>known and unknown values </a:t>
            </a:r>
            <a:r>
              <a:rPr lang="en-GB" sz="2800" dirty="0">
                <a:latin typeface="SassoonPrimaryInfant" pitchFamily="2" charset="0"/>
              </a:rPr>
              <a:t>in a mathematical situation and </a:t>
            </a:r>
            <a:r>
              <a:rPr lang="en-GB" sz="2800" b="1" dirty="0">
                <a:latin typeface="SassoonPrimaryInfant" pitchFamily="2" charset="0"/>
              </a:rPr>
              <a:t>the relationships between them</a:t>
            </a:r>
            <a:r>
              <a:rPr lang="en-GB" sz="2800" dirty="0">
                <a:latin typeface="SassoonPrimaryInfant" pitchFamily="2" charset="0"/>
              </a:rPr>
              <a:t>.</a:t>
            </a:r>
          </a:p>
          <a:p>
            <a:pPr marL="0" indent="0">
              <a:spcAft>
                <a:spcPts val="1200"/>
              </a:spcAft>
              <a:buNone/>
            </a:pPr>
            <a:r>
              <a:rPr lang="en-GB" sz="2800" dirty="0">
                <a:latin typeface="SassoonPrimaryInfant" pitchFamily="2" charset="0"/>
              </a:rPr>
              <a:t>…used for ‘making sense of’ the maths within a problem or mathematical situation.</a:t>
            </a:r>
            <a:endParaRPr lang="en-GB" sz="1800" dirty="0">
              <a:latin typeface="SassoonPrimaryInfant" pitchFamily="2" charset="0"/>
            </a:endParaRPr>
          </a:p>
        </p:txBody>
      </p:sp>
      <p:sp>
        <p:nvSpPr>
          <p:cNvPr id="7" name="TextBox 6"/>
          <p:cNvSpPr txBox="1"/>
          <p:nvPr/>
        </p:nvSpPr>
        <p:spPr>
          <a:xfrm>
            <a:off x="0" y="562272"/>
            <a:ext cx="8285608" cy="923330"/>
          </a:xfrm>
          <a:prstGeom prst="rect">
            <a:avLst/>
          </a:prstGeom>
          <a:noFill/>
        </p:spPr>
        <p:txBody>
          <a:bodyPr wrap="square" lIns="91440" tIns="45720" rIns="91440" bIns="45720" rtlCol="0" anchor="ctr">
            <a:spAutoFit/>
          </a:bodyPr>
          <a:lstStyle/>
          <a:p>
            <a:pPr algn="ctr"/>
            <a:r>
              <a:rPr lang="en-GB" sz="5400" dirty="0">
                <a:solidFill>
                  <a:srgbClr val="FFC000"/>
                </a:solidFill>
                <a:latin typeface="SassoonPrimaryInfant" pitchFamily="2" charset="0"/>
              </a:rPr>
              <a:t>Bar models...…</a:t>
            </a:r>
          </a:p>
        </p:txBody>
      </p:sp>
    </p:spTree>
    <p:extLst>
      <p:ext uri="{BB962C8B-B14F-4D97-AF65-F5344CB8AC3E}">
        <p14:creationId xmlns:p14="http://schemas.microsoft.com/office/powerpoint/2010/main" val="883412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565275"/>
            <a:ext cx="8229600" cy="4525963"/>
          </a:xfrm>
        </p:spPr>
        <p:txBody>
          <a:bodyPr/>
          <a:lstStyle/>
          <a:p>
            <a:pPr marL="0" indent="0">
              <a:spcAft>
                <a:spcPts val="1800"/>
              </a:spcAft>
              <a:buNone/>
            </a:pPr>
            <a:r>
              <a:rPr lang="en-GB" sz="3600" b="1" dirty="0">
                <a:latin typeface="SassoonPrimaryInfant" pitchFamily="2" charset="0"/>
              </a:rPr>
              <a:t>Bar modelling is not:</a:t>
            </a:r>
            <a:endParaRPr lang="en-GB" dirty="0">
              <a:latin typeface="SassoonPrimaryInfant" pitchFamily="2" charset="0"/>
            </a:endParaRPr>
          </a:p>
          <a:p>
            <a:pPr>
              <a:spcAft>
                <a:spcPts val="1800"/>
              </a:spcAft>
            </a:pPr>
            <a:r>
              <a:rPr lang="en-GB" sz="3600" dirty="0">
                <a:latin typeface="SassoonPrimaryInfant" pitchFamily="2" charset="0"/>
              </a:rPr>
              <a:t>A method of calculation</a:t>
            </a:r>
          </a:p>
          <a:p>
            <a:pPr>
              <a:spcAft>
                <a:spcPts val="1800"/>
              </a:spcAft>
            </a:pPr>
            <a:r>
              <a:rPr lang="en-GB" sz="3600" dirty="0">
                <a:latin typeface="SassoonPrimaryInfant" pitchFamily="2" charset="0"/>
              </a:rPr>
              <a:t>A solution</a:t>
            </a:r>
          </a:p>
        </p:txBody>
      </p:sp>
      <p:sp>
        <p:nvSpPr>
          <p:cNvPr id="5" name="TextBox 4"/>
          <p:cNvSpPr txBox="1"/>
          <p:nvPr/>
        </p:nvSpPr>
        <p:spPr>
          <a:xfrm>
            <a:off x="393104" y="424989"/>
            <a:ext cx="8285608" cy="707886"/>
          </a:xfrm>
          <a:prstGeom prst="rect">
            <a:avLst/>
          </a:prstGeom>
          <a:noFill/>
        </p:spPr>
        <p:txBody>
          <a:bodyPr wrap="square" rtlCol="0" anchor="ctr">
            <a:spAutoFit/>
          </a:bodyPr>
          <a:lstStyle/>
          <a:p>
            <a:pPr algn="ctr"/>
            <a:r>
              <a:rPr lang="en-GB" sz="4000" dirty="0">
                <a:solidFill>
                  <a:srgbClr val="FFC000"/>
                </a:solidFill>
                <a:latin typeface="SassoonPrimaryInfant" pitchFamily="2" charset="0"/>
              </a:rPr>
              <a:t>Misconceptions about bar models</a:t>
            </a:r>
          </a:p>
        </p:txBody>
      </p:sp>
      <p:grpSp>
        <p:nvGrpSpPr>
          <p:cNvPr id="17" name="Group 16"/>
          <p:cNvGrpSpPr/>
          <p:nvPr/>
        </p:nvGrpSpPr>
        <p:grpSpPr>
          <a:xfrm>
            <a:off x="3491880" y="2996952"/>
            <a:ext cx="4608512" cy="2620406"/>
            <a:chOff x="9492178" y="4213939"/>
            <a:chExt cx="4041831" cy="2260366"/>
          </a:xfrm>
        </p:grpSpPr>
        <p:grpSp>
          <p:nvGrpSpPr>
            <p:cNvPr id="18" name="Group 17"/>
            <p:cNvGrpSpPr/>
            <p:nvPr/>
          </p:nvGrpSpPr>
          <p:grpSpPr>
            <a:xfrm>
              <a:off x="9492178" y="4213939"/>
              <a:ext cx="4041831" cy="2260366"/>
              <a:chOff x="10484262" y="4369792"/>
              <a:chExt cx="4041831" cy="2260366"/>
            </a:xfrm>
          </p:grpSpPr>
          <p:sp>
            <p:nvSpPr>
              <p:cNvPr id="20" name="Rectangle 19"/>
              <p:cNvSpPr/>
              <p:nvPr/>
            </p:nvSpPr>
            <p:spPr>
              <a:xfrm>
                <a:off x="10523347" y="5553393"/>
                <a:ext cx="2297041" cy="445740"/>
              </a:xfrm>
              <a:prstGeom prst="rect">
                <a:avLst/>
              </a:prstGeom>
              <a:solidFill>
                <a:schemeClr val="bg1"/>
              </a:solidFill>
              <a:ln w="25400" cap="flat" cmpd="sng" algn="ctr">
                <a:solidFill>
                  <a:schemeClr val="tx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Georgia" panose="02040502050405020303" pitchFamily="18" charset="0"/>
                  <a:ea typeface="+mn-ea"/>
                  <a:cs typeface="+mn-cs"/>
                </a:endParaRPr>
              </a:p>
            </p:txBody>
          </p:sp>
          <p:sp>
            <p:nvSpPr>
              <p:cNvPr id="21" name="TextBox 20"/>
              <p:cNvSpPr txBox="1"/>
              <p:nvPr/>
            </p:nvSpPr>
            <p:spPr>
              <a:xfrm>
                <a:off x="11024436" y="4964736"/>
                <a:ext cx="301686" cy="369332"/>
              </a:xfrm>
              <a:prstGeom prst="rect">
                <a:avLst/>
              </a:prstGeom>
              <a:solidFill>
                <a:schemeClr val="bg1"/>
              </a:solidFill>
              <a:ln>
                <a:solidFill>
                  <a:schemeClr val="bg1"/>
                </a:solidFill>
              </a:ln>
            </p:spPr>
            <p:txBody>
              <a:bodyPr wrap="none" rtlCol="0">
                <a:spAutoFit/>
              </a:bodyPr>
              <a:lstStyle/>
              <a:p>
                <a:r>
                  <a:rPr lang="en-GB" dirty="0">
                    <a:latin typeface="Georgia" panose="02040502050405020303" pitchFamily="18" charset="0"/>
                  </a:rPr>
                  <a:t>?</a:t>
                </a:r>
              </a:p>
            </p:txBody>
          </p:sp>
          <p:sp>
            <p:nvSpPr>
              <p:cNvPr id="22" name="TextBox 21"/>
              <p:cNvSpPr txBox="1"/>
              <p:nvPr/>
            </p:nvSpPr>
            <p:spPr>
              <a:xfrm>
                <a:off x="12203734" y="4985256"/>
                <a:ext cx="314510" cy="369332"/>
              </a:xfrm>
              <a:prstGeom prst="rect">
                <a:avLst/>
              </a:prstGeom>
              <a:solidFill>
                <a:schemeClr val="bg1"/>
              </a:solidFill>
              <a:ln>
                <a:solidFill>
                  <a:schemeClr val="bg1"/>
                </a:solidFill>
              </a:ln>
            </p:spPr>
            <p:txBody>
              <a:bodyPr wrap="none" rtlCol="0">
                <a:spAutoFit/>
              </a:bodyPr>
              <a:lstStyle/>
              <a:p>
                <a:r>
                  <a:rPr lang="en-GB" dirty="0">
                    <a:latin typeface="Georgia" panose="02040502050405020303" pitchFamily="18" charset="0"/>
                  </a:rPr>
                  <a:t>4</a:t>
                </a:r>
              </a:p>
            </p:txBody>
          </p:sp>
          <p:sp>
            <p:nvSpPr>
              <p:cNvPr id="23" name="TextBox 22"/>
              <p:cNvSpPr txBox="1"/>
              <p:nvPr/>
            </p:nvSpPr>
            <p:spPr>
              <a:xfrm>
                <a:off x="11513810" y="6260826"/>
                <a:ext cx="425116" cy="369332"/>
              </a:xfrm>
              <a:prstGeom prst="rect">
                <a:avLst/>
              </a:prstGeom>
              <a:solidFill>
                <a:schemeClr val="bg1"/>
              </a:solidFill>
              <a:ln>
                <a:solidFill>
                  <a:schemeClr val="bg1"/>
                </a:solidFill>
              </a:ln>
            </p:spPr>
            <p:txBody>
              <a:bodyPr wrap="none" rtlCol="0">
                <a:spAutoFit/>
              </a:bodyPr>
              <a:lstStyle/>
              <a:p>
                <a:r>
                  <a:rPr lang="en-GB" dirty="0">
                    <a:latin typeface="Georgia" panose="02040502050405020303" pitchFamily="18" charset="0"/>
                  </a:rPr>
                  <a:t>10</a:t>
                </a:r>
              </a:p>
            </p:txBody>
          </p:sp>
          <p:sp>
            <p:nvSpPr>
              <p:cNvPr id="24" name="Rounded Rectangular Callout 23"/>
              <p:cNvSpPr/>
              <p:nvPr/>
            </p:nvSpPr>
            <p:spPr>
              <a:xfrm>
                <a:off x="12869909" y="4369792"/>
                <a:ext cx="1656184" cy="936104"/>
              </a:xfrm>
              <a:prstGeom prst="wedgeRoundRectCallout">
                <a:avLst>
                  <a:gd name="adj1" fmla="val -44047"/>
                  <a:gd name="adj2" fmla="val 80260"/>
                  <a:gd name="adj3" fmla="val 16667"/>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I know my whole is ten and one of my parts is four. How can I find the other part?</a:t>
                </a:r>
              </a:p>
            </p:txBody>
          </p:sp>
          <p:sp>
            <p:nvSpPr>
              <p:cNvPr id="25" name="Right Brace 24"/>
              <p:cNvSpPr/>
              <p:nvPr/>
            </p:nvSpPr>
            <p:spPr>
              <a:xfrm rot="5400000">
                <a:off x="11557850" y="4966527"/>
                <a:ext cx="197200" cy="2344375"/>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Georgia" panose="02040502050405020303" pitchFamily="18" charset="0"/>
                </a:endParaRPr>
              </a:p>
            </p:txBody>
          </p:sp>
          <p:sp>
            <p:nvSpPr>
              <p:cNvPr id="26" name="Right Brace 25"/>
              <p:cNvSpPr/>
              <p:nvPr/>
            </p:nvSpPr>
            <p:spPr>
              <a:xfrm rot="16200000">
                <a:off x="11067485" y="4726303"/>
                <a:ext cx="215589" cy="1382035"/>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Georgia" panose="02040502050405020303" pitchFamily="18" charset="0"/>
                </a:endParaRPr>
              </a:p>
            </p:txBody>
          </p:sp>
          <p:sp>
            <p:nvSpPr>
              <p:cNvPr id="27" name="Right Brace 26"/>
              <p:cNvSpPr/>
              <p:nvPr/>
            </p:nvSpPr>
            <p:spPr>
              <a:xfrm rot="16200000">
                <a:off x="12246309" y="4951035"/>
                <a:ext cx="216536" cy="931623"/>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Georgia" panose="02040502050405020303" pitchFamily="18" charset="0"/>
                </a:endParaRPr>
              </a:p>
            </p:txBody>
          </p:sp>
        </p:grpSp>
        <p:cxnSp>
          <p:nvCxnSpPr>
            <p:cNvPr id="19" name="Straight Connector 18"/>
            <p:cNvCxnSpPr/>
            <p:nvPr/>
          </p:nvCxnSpPr>
          <p:spPr>
            <a:xfrm>
              <a:off x="10894802" y="5401417"/>
              <a:ext cx="1879" cy="4301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3904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a:lstStyle/>
          <a:p>
            <a:r>
              <a:rPr lang="en-GB" b="1" dirty="0">
                <a:solidFill>
                  <a:srgbClr val="FFC000"/>
                </a:solidFill>
                <a:latin typeface="SassoonPrimaryInfant" pitchFamily="2" charset="0"/>
              </a:rPr>
              <a:t>Mathematical language</a:t>
            </a:r>
          </a:p>
        </p:txBody>
      </p:sp>
      <p:sp>
        <p:nvSpPr>
          <p:cNvPr id="3" name="Content Placeholder 2"/>
          <p:cNvSpPr>
            <a:spLocks noGrp="1"/>
          </p:cNvSpPr>
          <p:nvPr>
            <p:ph idx="4294967295"/>
          </p:nvPr>
        </p:nvSpPr>
        <p:spPr>
          <a:xfrm>
            <a:off x="0" y="1452563"/>
            <a:ext cx="8229600" cy="4525962"/>
          </a:xfrm>
        </p:spPr>
        <p:txBody>
          <a:bodyPr vert="horz" lIns="91440" tIns="45720" rIns="91440" bIns="45720" rtlCol="0" anchor="t">
            <a:normAutofit fontScale="62500" lnSpcReduction="20000"/>
          </a:bodyPr>
          <a:lstStyle/>
          <a:p>
            <a:pPr>
              <a:buNone/>
            </a:pPr>
            <a:r>
              <a:rPr lang="en-GB" sz="3400" dirty="0">
                <a:latin typeface="SassoonPrimaryInfant" pitchFamily="2" charset="0"/>
              </a:rPr>
              <a:t>Our lessons provide opportunities for pupils to communicate and develop mathematical language through:</a:t>
            </a:r>
          </a:p>
          <a:p>
            <a:pPr>
              <a:buNone/>
            </a:pPr>
            <a:endParaRPr lang="en-GB" sz="3400" dirty="0">
              <a:latin typeface="SassoonPrimaryInfant" pitchFamily="2" charset="0"/>
            </a:endParaRPr>
          </a:p>
          <a:p>
            <a:r>
              <a:rPr lang="en-GB" sz="3400" dirty="0">
                <a:latin typeface="SassoonPrimaryInfant" pitchFamily="2" charset="0"/>
              </a:rPr>
              <a:t>Sharing essential vocabulary at the beginning of every lesson and insisting on its use throughout</a:t>
            </a:r>
          </a:p>
          <a:p>
            <a:pPr>
              <a:buNone/>
            </a:pPr>
            <a:endParaRPr lang="en-GB" sz="3400" dirty="0">
              <a:latin typeface="SassoonPrimaryInfant" pitchFamily="2" charset="0"/>
            </a:endParaRPr>
          </a:p>
          <a:p>
            <a:r>
              <a:rPr lang="en-GB" sz="3400" dirty="0">
                <a:latin typeface="SassoonPrimaryInfant" pitchFamily="2" charset="0"/>
              </a:rPr>
              <a:t>Modelling clear sentence structures using mathematical language</a:t>
            </a:r>
          </a:p>
          <a:p>
            <a:pPr>
              <a:buNone/>
            </a:pPr>
            <a:endParaRPr lang="en-GB" sz="3400" dirty="0">
              <a:latin typeface="SassoonPrimaryInfant" pitchFamily="2" charset="0"/>
            </a:endParaRPr>
          </a:p>
          <a:p>
            <a:r>
              <a:rPr lang="en-GB" sz="3400" dirty="0">
                <a:latin typeface="SassoonPrimaryInfant" pitchFamily="2" charset="0"/>
              </a:rPr>
              <a:t>Paired language development activities</a:t>
            </a:r>
          </a:p>
          <a:p>
            <a:endParaRPr lang="en-GB" sz="3400" dirty="0">
              <a:latin typeface="SassoonPrimaryInfant" pitchFamily="2" charset="0"/>
            </a:endParaRPr>
          </a:p>
          <a:p>
            <a:r>
              <a:rPr lang="en-GB" sz="3400" dirty="0">
                <a:latin typeface="SassoonPrimaryInfant" pitchFamily="2" charset="0"/>
              </a:rPr>
              <a:t>Review periods which give a further opportunity to assess understanding through pupil explanations. </a:t>
            </a:r>
          </a:p>
          <a:p>
            <a:endParaRPr lang="en-GB" dirty="0">
              <a:latin typeface="SassoonPrimaryInfant" pitchFamily="2" charset="0"/>
            </a:endParaRPr>
          </a:p>
        </p:txBody>
      </p:sp>
    </p:spTree>
    <p:extLst>
      <p:ext uri="{BB962C8B-B14F-4D97-AF65-F5344CB8AC3E}">
        <p14:creationId xmlns:p14="http://schemas.microsoft.com/office/powerpoint/2010/main" val="3214615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46652" y="286569"/>
            <a:ext cx="8285608" cy="923330"/>
          </a:xfrm>
          <a:prstGeom prst="rect">
            <a:avLst/>
          </a:prstGeom>
          <a:noFill/>
        </p:spPr>
        <p:txBody>
          <a:bodyPr wrap="square" lIns="91440" tIns="45720" rIns="91440" bIns="45720" rtlCol="0" anchor="ctr">
            <a:spAutoFit/>
          </a:bodyPr>
          <a:lstStyle/>
          <a:p>
            <a:pPr algn="ctr"/>
            <a:r>
              <a:rPr lang="en-GB" sz="5400" dirty="0">
                <a:solidFill>
                  <a:srgbClr val="FFC000"/>
                </a:solidFill>
                <a:latin typeface="SassoonPrimaryInfant" pitchFamily="2" charset="0"/>
              </a:rPr>
              <a:t>Example of our lesson sheet</a:t>
            </a:r>
          </a:p>
        </p:txBody>
      </p:sp>
      <p:pic>
        <p:nvPicPr>
          <p:cNvPr id="2" name="Picture 2" descr="Table&#10;&#10;Description automatically generated">
            <a:extLst>
              <a:ext uri="{FF2B5EF4-FFF2-40B4-BE49-F238E27FC236}">
                <a16:creationId xmlns:a16="http://schemas.microsoft.com/office/drawing/2014/main" id="{E4EEF328-DA17-4D1D-9876-A3950A62CEEC}"/>
              </a:ext>
            </a:extLst>
          </p:cNvPr>
          <p:cNvPicPr>
            <a:picLocks noChangeAspect="1"/>
          </p:cNvPicPr>
          <p:nvPr/>
        </p:nvPicPr>
        <p:blipFill>
          <a:blip r:embed="rId3"/>
          <a:stretch>
            <a:fillRect/>
          </a:stretch>
        </p:blipFill>
        <p:spPr>
          <a:xfrm>
            <a:off x="491778" y="1939695"/>
            <a:ext cx="8035578" cy="3487676"/>
          </a:xfrm>
          <a:prstGeom prst="rect">
            <a:avLst/>
          </a:prstGeom>
        </p:spPr>
      </p:pic>
    </p:spTree>
    <p:extLst>
      <p:ext uri="{BB962C8B-B14F-4D97-AF65-F5344CB8AC3E}">
        <p14:creationId xmlns:p14="http://schemas.microsoft.com/office/powerpoint/2010/main" val="2112831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33375"/>
            <a:ext cx="8229600" cy="1143000"/>
          </a:xfrm>
        </p:spPr>
        <p:txBody>
          <a:bodyPr>
            <a:normAutofit/>
          </a:bodyPr>
          <a:lstStyle/>
          <a:p>
            <a:r>
              <a:rPr lang="en-GB" b="1" dirty="0">
                <a:solidFill>
                  <a:srgbClr val="FFC000"/>
                </a:solidFill>
                <a:latin typeface="SassoonPrimaryInfant" pitchFamily="2" charset="0"/>
              </a:rPr>
              <a:t>How will children’s work be recorded?</a:t>
            </a:r>
          </a:p>
        </p:txBody>
      </p:sp>
      <p:sp>
        <p:nvSpPr>
          <p:cNvPr id="3" name="Content Placeholder 2"/>
          <p:cNvSpPr>
            <a:spLocks noGrp="1"/>
          </p:cNvSpPr>
          <p:nvPr>
            <p:ph idx="4294967295"/>
          </p:nvPr>
        </p:nvSpPr>
        <p:spPr>
          <a:xfrm>
            <a:off x="0" y="1628775"/>
            <a:ext cx="8229600" cy="4525963"/>
          </a:xfrm>
        </p:spPr>
        <p:txBody>
          <a:bodyPr/>
          <a:lstStyle/>
          <a:p>
            <a:pPr>
              <a:buNone/>
            </a:pPr>
            <a:endParaRPr lang="en-GB" sz="3200" dirty="0">
              <a:latin typeface="SassoonPrimaryInfant" pitchFamily="2" charset="0"/>
            </a:endParaRPr>
          </a:p>
          <a:p>
            <a:r>
              <a:rPr lang="en-GB" sz="3200" dirty="0">
                <a:latin typeface="SassoonPrimaryInfant" pitchFamily="2" charset="0"/>
              </a:rPr>
              <a:t>Task sheets</a:t>
            </a:r>
          </a:p>
          <a:p>
            <a:r>
              <a:rPr lang="en-GB" sz="3200" dirty="0">
                <a:latin typeface="SassoonPrimaryInfant" pitchFamily="2" charset="0"/>
              </a:rPr>
              <a:t>Books</a:t>
            </a:r>
          </a:p>
          <a:p>
            <a:r>
              <a:rPr lang="en-GB" sz="3200" dirty="0">
                <a:latin typeface="SassoonPrimaryInfant" pitchFamily="2" charset="0"/>
              </a:rPr>
              <a:t>Photographs</a:t>
            </a:r>
          </a:p>
          <a:p>
            <a:r>
              <a:rPr lang="en-GB" sz="3200" dirty="0">
                <a:latin typeface="SassoonPrimaryInfant" pitchFamily="2" charset="0"/>
              </a:rPr>
              <a:t>Teacher comments</a:t>
            </a:r>
          </a:p>
          <a:p>
            <a:endParaRPr lang="en-GB" dirty="0">
              <a:latin typeface="SassoonPrimaryInfant" pitchFamily="2" charset="0"/>
            </a:endParaRPr>
          </a:p>
        </p:txBody>
      </p:sp>
    </p:spTree>
    <p:extLst>
      <p:ext uri="{BB962C8B-B14F-4D97-AF65-F5344CB8AC3E}">
        <p14:creationId xmlns:p14="http://schemas.microsoft.com/office/powerpoint/2010/main" val="128055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3050"/>
            <a:ext cx="8229600" cy="1143000"/>
          </a:xfrm>
        </p:spPr>
        <p:txBody>
          <a:bodyPr>
            <a:normAutofit/>
          </a:bodyPr>
          <a:lstStyle/>
          <a:p>
            <a:r>
              <a:rPr lang="en-GB" b="1" dirty="0">
                <a:solidFill>
                  <a:srgbClr val="FFC000"/>
                </a:solidFill>
                <a:latin typeface="SassoonPrimaryInfant" pitchFamily="2" charset="0"/>
              </a:rPr>
              <a:t>What can you do at home?</a:t>
            </a:r>
            <a:endParaRPr lang="en-GB" dirty="0">
              <a:solidFill>
                <a:srgbClr val="FFC000"/>
              </a:solidFill>
              <a:latin typeface="SassoonPrimaryInfant" pitchFamily="2" charset="0"/>
            </a:endParaRPr>
          </a:p>
        </p:txBody>
      </p:sp>
      <p:sp>
        <p:nvSpPr>
          <p:cNvPr id="3" name="Content Placeholder 2"/>
          <p:cNvSpPr>
            <a:spLocks noGrp="1"/>
          </p:cNvSpPr>
          <p:nvPr>
            <p:ph idx="4294967295"/>
          </p:nvPr>
        </p:nvSpPr>
        <p:spPr>
          <a:xfrm>
            <a:off x="0" y="1427163"/>
            <a:ext cx="8229600" cy="4525962"/>
          </a:xfrm>
        </p:spPr>
        <p:txBody>
          <a:bodyPr>
            <a:normAutofit fontScale="77500" lnSpcReduction="20000"/>
          </a:bodyPr>
          <a:lstStyle/>
          <a:p>
            <a:r>
              <a:rPr lang="en-GB" sz="2800" dirty="0">
                <a:latin typeface="SassoonPrimaryInfant" pitchFamily="2" charset="0"/>
              </a:rPr>
              <a:t>Ask children to help you with tasks e.g. measuring, cooking etc.</a:t>
            </a:r>
          </a:p>
          <a:p>
            <a:r>
              <a:rPr lang="en-GB" sz="2800" dirty="0">
                <a:latin typeface="SassoonPrimaryInfant" pitchFamily="2" charset="0"/>
              </a:rPr>
              <a:t>Solve problems together – how many people are coming to dinner?</a:t>
            </a:r>
          </a:p>
          <a:p>
            <a:r>
              <a:rPr lang="en-GB" sz="2800" dirty="0">
                <a:latin typeface="SassoonPrimaryInfant" pitchFamily="2" charset="0"/>
              </a:rPr>
              <a:t>Practice times tables (Y2) – singing, chanting.</a:t>
            </a:r>
          </a:p>
          <a:p>
            <a:r>
              <a:rPr lang="en-GB" sz="2800" dirty="0">
                <a:latin typeface="SassoonPrimaryInfant" pitchFamily="2" charset="0"/>
              </a:rPr>
              <a:t>Play Mathletics/</a:t>
            </a:r>
            <a:r>
              <a:rPr lang="en-GB" sz="2800" dirty="0" err="1">
                <a:latin typeface="SassoonPrimaryInfant" pitchFamily="2" charset="0"/>
              </a:rPr>
              <a:t>Numbots</a:t>
            </a:r>
            <a:r>
              <a:rPr lang="en-GB" sz="2800" dirty="0">
                <a:latin typeface="SassoonPrimaryInfant" pitchFamily="2" charset="0"/>
              </a:rPr>
              <a:t> online.</a:t>
            </a:r>
          </a:p>
          <a:p>
            <a:r>
              <a:rPr lang="en-GB" sz="2800" dirty="0">
                <a:latin typeface="SassoonPrimaryInfant" pitchFamily="2" charset="0"/>
              </a:rPr>
              <a:t>Talk about Maths – ask them what they have done at school, vocabulary etc. Let them teach you! </a:t>
            </a:r>
          </a:p>
          <a:p>
            <a:r>
              <a:rPr lang="en-GB" sz="2800" dirty="0">
                <a:latin typeface="SassoonPrimaryInfant" pitchFamily="2" charset="0"/>
              </a:rPr>
              <a:t>Ask them to explain new vocabulary – </a:t>
            </a:r>
          </a:p>
          <a:p>
            <a:pPr marL="0" indent="0">
              <a:buNone/>
            </a:pPr>
            <a:r>
              <a:rPr lang="en-GB" sz="2800" dirty="0">
                <a:latin typeface="SassoonPrimaryInfant" pitchFamily="2" charset="0"/>
              </a:rPr>
              <a:t>Commutativity</a:t>
            </a:r>
          </a:p>
          <a:p>
            <a:pPr marL="0" indent="0">
              <a:buNone/>
            </a:pPr>
            <a:r>
              <a:rPr lang="en-GB" sz="2800" dirty="0">
                <a:latin typeface="SassoonPrimaryInfant" pitchFamily="2" charset="0"/>
              </a:rPr>
              <a:t>partition</a:t>
            </a:r>
          </a:p>
          <a:p>
            <a:pPr marL="0" indent="0">
              <a:buNone/>
            </a:pPr>
            <a:r>
              <a:rPr lang="en-GB" sz="2800" dirty="0">
                <a:latin typeface="SassoonPrimaryInfant" pitchFamily="2" charset="0"/>
              </a:rPr>
              <a:t>addend + addend = sum</a:t>
            </a:r>
          </a:p>
          <a:p>
            <a:pPr marL="0" indent="0">
              <a:buNone/>
            </a:pPr>
            <a:r>
              <a:rPr lang="en-GB" sz="2800" dirty="0">
                <a:latin typeface="SassoonPrimaryInfant" pitchFamily="2" charset="0"/>
              </a:rPr>
              <a:t>Factor x factor = product</a:t>
            </a:r>
          </a:p>
        </p:txBody>
      </p:sp>
    </p:spTree>
    <p:extLst>
      <p:ext uri="{BB962C8B-B14F-4D97-AF65-F5344CB8AC3E}">
        <p14:creationId xmlns:p14="http://schemas.microsoft.com/office/powerpoint/2010/main" val="3985331076"/>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40BD103D39548438BC38066543385C7" ma:contentTypeVersion="9" ma:contentTypeDescription="Create a new document." ma:contentTypeScope="" ma:versionID="3bc7a5a0fe1b309f364b7765b9f80603">
  <xsd:schema xmlns:xsd="http://www.w3.org/2001/XMLSchema" xmlns:xs="http://www.w3.org/2001/XMLSchema" xmlns:p="http://schemas.microsoft.com/office/2006/metadata/properties" xmlns:ns3="ad05c00b-3171-43c1-a249-6434f94f3f77" xmlns:ns4="c19884f5-3d9a-43fb-91fc-7982e4917a29" targetNamespace="http://schemas.microsoft.com/office/2006/metadata/properties" ma:root="true" ma:fieldsID="ab3dd7dd5763f4a1dfa2d5c40a2a567c" ns3:_="" ns4:_="">
    <xsd:import namespace="ad05c00b-3171-43c1-a249-6434f94f3f77"/>
    <xsd:import namespace="c19884f5-3d9a-43fb-91fc-7982e4917a29"/>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5c00b-3171-43c1-a249-6434f94f3f7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19884f5-3d9a-43fb-91fc-7982e4917a2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FE4EBC-F3BB-40EF-9C06-DC88BBFA29F5}">
  <ds:schemaRefs>
    <ds:schemaRef ds:uri="http://schemas.microsoft.com/sharepoint/v3/contenttype/forms"/>
  </ds:schemaRefs>
</ds:datastoreItem>
</file>

<file path=customXml/itemProps2.xml><?xml version="1.0" encoding="utf-8"?>
<ds:datastoreItem xmlns:ds="http://schemas.openxmlformats.org/officeDocument/2006/customXml" ds:itemID="{BDA77D37-C7C2-43B5-8CBD-D223AD607A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05c00b-3171-43c1-a249-6434f94f3f77"/>
    <ds:schemaRef ds:uri="c19884f5-3d9a-43fb-91fc-7982e4917a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349BAA-E4C8-477E-9C7C-D2E138124942}">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d05c00b-3171-43c1-a249-6434f94f3f77"/>
    <ds:schemaRef ds:uri="http://purl.org/dc/elements/1.1/"/>
    <ds:schemaRef ds:uri="c19884f5-3d9a-43fb-91fc-7982e4917a2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557</TotalTime>
  <Words>2592</Words>
  <Application>Microsoft Office PowerPoint</Application>
  <PresentationFormat>On-screen Show (4:3)</PresentationFormat>
  <Paragraphs>212</Paragraphs>
  <Slides>20</Slides>
  <Notes>19</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Arial</vt:lpstr>
      <vt:lpstr>Calibri</vt:lpstr>
      <vt:lpstr>Corbel</vt:lpstr>
      <vt:lpstr>Georgia</vt:lpstr>
      <vt:lpstr>SassoonPrimaryInfant</vt:lpstr>
      <vt:lpstr>Trebuchet MS</vt:lpstr>
      <vt:lpstr>Wingdings 3</vt:lpstr>
      <vt:lpstr>1_Office Theme</vt:lpstr>
      <vt:lpstr>Facet</vt:lpstr>
      <vt:lpstr>PowerPoint Presentation</vt:lpstr>
      <vt:lpstr>PowerPoint Presentation</vt:lpstr>
      <vt:lpstr>Our vision </vt:lpstr>
      <vt:lpstr>Core belief </vt:lpstr>
      <vt:lpstr>PowerPoint Presentation</vt:lpstr>
      <vt:lpstr>Key principles</vt:lpstr>
      <vt:lpstr>What does the National Curriculum say?</vt:lpstr>
      <vt:lpstr>Lesson structure – Mastering Number</vt:lpstr>
      <vt:lpstr>PowerPoint Presentation</vt:lpstr>
      <vt:lpstr>PowerPoint Presentation</vt:lpstr>
      <vt:lpstr>Your turn!</vt:lpstr>
      <vt:lpstr>PowerPoint Presentation</vt:lpstr>
      <vt:lpstr>PowerPoint Presentation</vt:lpstr>
      <vt:lpstr>PowerPoint Presentation</vt:lpstr>
      <vt:lpstr>PowerPoint Presentation</vt:lpstr>
      <vt:lpstr>PowerPoint Presentation</vt:lpstr>
      <vt:lpstr>Mathematical language</vt:lpstr>
      <vt:lpstr>PowerPoint Presentation</vt:lpstr>
      <vt:lpstr>How will children’s work be recorded?</vt:lpstr>
      <vt:lpstr>What can you do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Mathematics Mastery?</dc:title>
  <dc:creator>Helen Williams</dc:creator>
  <cp:lastModifiedBy>Becky Koller</cp:lastModifiedBy>
  <cp:revision>64</cp:revision>
  <dcterms:created xsi:type="dcterms:W3CDTF">2016-04-11T12:27:48Z</dcterms:created>
  <dcterms:modified xsi:type="dcterms:W3CDTF">2021-09-27T21:54:30Z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0x010100D40BD103D39548438BC38066543385C7</vt:lpwstr>
  </property>
</Properties>
</file>