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56" r:id="rId2"/>
    <p:sldId id="257" r:id="rId3"/>
    <p:sldId id="291" r:id="rId4"/>
    <p:sldId id="309" r:id="rId5"/>
    <p:sldId id="275" r:id="rId6"/>
    <p:sldId id="294" r:id="rId7"/>
    <p:sldId id="295" r:id="rId8"/>
    <p:sldId id="287" r:id="rId9"/>
    <p:sldId id="296" r:id="rId10"/>
    <p:sldId id="292" r:id="rId11"/>
    <p:sldId id="293" r:id="rId12"/>
    <p:sldId id="299" r:id="rId13"/>
    <p:sldId id="289" r:id="rId14"/>
    <p:sldId id="276" r:id="rId15"/>
    <p:sldId id="297" r:id="rId16"/>
    <p:sldId id="298" r:id="rId17"/>
    <p:sldId id="288" r:id="rId18"/>
    <p:sldId id="310" r:id="rId19"/>
    <p:sldId id="302" r:id="rId20"/>
    <p:sldId id="303" r:id="rId21"/>
    <p:sldId id="304" r:id="rId22"/>
    <p:sldId id="305" r:id="rId23"/>
    <p:sldId id="306" r:id="rId24"/>
    <p:sldId id="307" r:id="rId25"/>
    <p:sldId id="290" r:id="rId26"/>
    <p:sldId id="280" r:id="rId27"/>
  </p:sldIdLst>
  <p:sldSz cx="9144000" cy="6858000" type="screen4x3"/>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B5A819-2FA1-4232-9F03-42E04B61724F}" v="2" dt="2022-09-19T20:33:52.9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27" autoAdjust="0"/>
    <p:restoredTop sz="78934" autoAdjust="0"/>
  </p:normalViewPr>
  <p:slideViewPr>
    <p:cSldViewPr>
      <p:cViewPr varScale="1">
        <p:scale>
          <a:sx n="60" d="100"/>
          <a:sy n="60" d="100"/>
        </p:scale>
        <p:origin x="1932" y="60"/>
      </p:cViewPr>
      <p:guideLst>
        <p:guide orient="horz" pos="2160"/>
        <p:guide pos="2880"/>
      </p:guideLst>
    </p:cSldViewPr>
  </p:slideViewPr>
  <p:outlineViewPr>
    <p:cViewPr>
      <p:scale>
        <a:sx n="33" d="100"/>
        <a:sy n="33" d="100"/>
      </p:scale>
      <p:origin x="0" y="378"/>
    </p:cViewPr>
  </p:outlineViewPr>
  <p:notesTextViewPr>
    <p:cViewPr>
      <p:scale>
        <a:sx n="1" d="1"/>
        <a:sy n="1" d="1"/>
      </p:scale>
      <p:origin x="0" y="0"/>
    </p:cViewPr>
  </p:notesTextViewPr>
  <p:notesViewPr>
    <p:cSldViewPr>
      <p:cViewPr varScale="1">
        <p:scale>
          <a:sx n="89" d="100"/>
          <a:sy n="89" d="100"/>
        </p:scale>
        <p:origin x="1795"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Muskett" userId="d3e98b55-af04-4f05-9755-ec41638e1a9a" providerId="ADAL" clId="{1AB5A819-2FA1-4232-9F03-42E04B61724F}"/>
    <pc:docChg chg="modSld">
      <pc:chgData name="Emily Muskett" userId="d3e98b55-af04-4f05-9755-ec41638e1a9a" providerId="ADAL" clId="{1AB5A819-2FA1-4232-9F03-42E04B61724F}" dt="2022-09-19T20:33:52.929" v="0"/>
      <pc:docMkLst>
        <pc:docMk/>
      </pc:docMkLst>
      <pc:sldChg chg="addSp delSp modSp modAnim">
        <pc:chgData name="Emily Muskett" userId="d3e98b55-af04-4f05-9755-ec41638e1a9a" providerId="ADAL" clId="{1AB5A819-2FA1-4232-9F03-42E04B61724F}" dt="2022-09-19T20:33:52.929" v="0"/>
        <pc:sldMkLst>
          <pc:docMk/>
          <pc:sldMk cId="2087015577" sldId="311"/>
        </pc:sldMkLst>
        <pc:spChg chg="del">
          <ac:chgData name="Emily Muskett" userId="d3e98b55-af04-4f05-9755-ec41638e1a9a" providerId="ADAL" clId="{1AB5A819-2FA1-4232-9F03-42E04B61724F}" dt="2022-09-19T20:33:52.929" v="0"/>
          <ac:spMkLst>
            <pc:docMk/>
            <pc:sldMk cId="2087015577" sldId="311"/>
            <ac:spMk id="3" creationId="{00000000-0000-0000-0000-000000000000}"/>
          </ac:spMkLst>
        </pc:spChg>
        <pc:picChg chg="add mod">
          <ac:chgData name="Emily Muskett" userId="d3e98b55-af04-4f05-9755-ec41638e1a9a" providerId="ADAL" clId="{1AB5A819-2FA1-4232-9F03-42E04B61724F}" dt="2022-09-19T20:33:52.929" v="0"/>
          <ac:picMkLst>
            <pc:docMk/>
            <pc:sldMk cId="2087015577" sldId="311"/>
            <ac:picMk id="4" creationId="{99EDC136-FFDF-2717-1B1A-DCF4C4909E9C}"/>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301543" cy="34106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2800" y="0"/>
            <a:ext cx="4301543" cy="341064"/>
          </a:xfrm>
          <a:prstGeom prst="rect">
            <a:avLst/>
          </a:prstGeom>
        </p:spPr>
        <p:txBody>
          <a:bodyPr vert="horz" lIns="91440" tIns="45720" rIns="91440" bIns="45720" rtlCol="0"/>
          <a:lstStyle>
            <a:lvl1pPr algn="r">
              <a:defRPr sz="1200"/>
            </a:lvl1pPr>
          </a:lstStyle>
          <a:p>
            <a:fld id="{14DFAD5B-2D61-4716-86A8-705709A20247}" type="datetimeFigureOut">
              <a:rPr lang="en-GB" smtClean="0"/>
              <a:t>23/09/2022</a:t>
            </a:fld>
            <a:endParaRPr lang="en-GB"/>
          </a:p>
        </p:txBody>
      </p:sp>
      <p:sp>
        <p:nvSpPr>
          <p:cNvPr id="4" name="Footer Placeholder 3"/>
          <p:cNvSpPr>
            <a:spLocks noGrp="1"/>
          </p:cNvSpPr>
          <p:nvPr>
            <p:ph type="ftr" sz="quarter" idx="2"/>
          </p:nvPr>
        </p:nvSpPr>
        <p:spPr>
          <a:xfrm>
            <a:off x="2" y="6456612"/>
            <a:ext cx="4301543" cy="34106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2800" y="6456612"/>
            <a:ext cx="4301543" cy="341064"/>
          </a:xfrm>
          <a:prstGeom prst="rect">
            <a:avLst/>
          </a:prstGeom>
        </p:spPr>
        <p:txBody>
          <a:bodyPr vert="horz" lIns="91440" tIns="45720" rIns="91440" bIns="45720" rtlCol="0" anchor="b"/>
          <a:lstStyle>
            <a:lvl1pPr algn="r">
              <a:defRPr sz="1200"/>
            </a:lvl1pPr>
          </a:lstStyle>
          <a:p>
            <a:fld id="{C20B84DD-ACA9-4E42-803C-41C37F81C25C}" type="slidenum">
              <a:rPr lang="en-GB" smtClean="0"/>
              <a:t>‹#›</a:t>
            </a:fld>
            <a:endParaRPr lang="en-GB"/>
          </a:p>
        </p:txBody>
      </p:sp>
    </p:spTree>
    <p:extLst>
      <p:ext uri="{BB962C8B-B14F-4D97-AF65-F5344CB8AC3E}">
        <p14:creationId xmlns:p14="http://schemas.microsoft.com/office/powerpoint/2010/main" val="423296075"/>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1-09-10T16:32:45.613"/>
    </inkml:context>
    <inkml:brush xml:id="br0">
      <inkml:brushProperty name="width" value="0.08333" units="cm"/>
      <inkml:brushProperty name="height" value="0.08333" units="cm"/>
      <inkml:brushProperty name="fitToCurve" value="1"/>
    </inkml:brush>
  </inkml:definitions>
  <inkml:trace contextRef="#ctx0" brushRef="#br0">0 0 0</inkml:trace>
  <inkml:trace contextRef="#ctx0" brushRef="#br0" timeOffset="109.32">0 0 0,'0'34'62</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1-09-10T16:37:09.164"/>
    </inkml:context>
    <inkml:brush xml:id="br0">
      <inkml:brushProperty name="width" value="0.08333" units="cm"/>
      <inkml:brushProperty name="height" value="0.08333" units="cm"/>
      <inkml:brushProperty name="fitToCurve" value="1"/>
    </inkml:brush>
  </inkml:definitions>
  <inkml:trace contextRef="#ctx0" brushRef="#br0">0 0 0,'67'0'47</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301543" cy="339884"/>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5622800" y="0"/>
            <a:ext cx="4301543" cy="339884"/>
          </a:xfrm>
          <a:prstGeom prst="rect">
            <a:avLst/>
          </a:prstGeom>
        </p:spPr>
        <p:txBody>
          <a:bodyPr vert="horz" lIns="91440" tIns="45720" rIns="91440" bIns="45720" rtlCol="0"/>
          <a:lstStyle>
            <a:lvl1pPr algn="r">
              <a:defRPr sz="1200"/>
            </a:lvl1pPr>
          </a:lstStyle>
          <a:p>
            <a:fld id="{FFB1352F-D762-43B0-8CA5-1C63773A14DE}" type="datetimeFigureOut">
              <a:rPr lang="en-GB" smtClean="0"/>
              <a:t>23/09/2022</a:t>
            </a:fld>
            <a:endParaRPr lang="en-GB" dirty="0"/>
          </a:p>
        </p:txBody>
      </p:sp>
      <p:sp>
        <p:nvSpPr>
          <p:cNvPr id="4" name="Slide Image Placeholder 3"/>
          <p:cNvSpPr>
            <a:spLocks noGrp="1" noRot="1" noChangeAspect="1"/>
          </p:cNvSpPr>
          <p:nvPr>
            <p:ph type="sldImg" idx="2"/>
          </p:nvPr>
        </p:nvSpPr>
        <p:spPr>
          <a:xfrm>
            <a:off x="3263900" y="509588"/>
            <a:ext cx="3398838" cy="25495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992665" y="3228896"/>
            <a:ext cx="7941310" cy="305895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6456611"/>
            <a:ext cx="4301543" cy="339884"/>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5622800" y="6456611"/>
            <a:ext cx="4301543" cy="339884"/>
          </a:xfrm>
          <a:prstGeom prst="rect">
            <a:avLst/>
          </a:prstGeom>
        </p:spPr>
        <p:txBody>
          <a:bodyPr vert="horz" lIns="91440" tIns="45720" rIns="91440" bIns="45720" rtlCol="0" anchor="b"/>
          <a:lstStyle>
            <a:lvl1pPr algn="r">
              <a:defRPr sz="1200"/>
            </a:lvl1pPr>
          </a:lstStyle>
          <a:p>
            <a:fld id="{F8E69B65-91A1-4038-AF1C-253B0C3CBF5C}" type="slidenum">
              <a:rPr lang="en-GB" smtClean="0"/>
              <a:t>‹#›</a:t>
            </a:fld>
            <a:endParaRPr lang="en-GB" dirty="0"/>
          </a:p>
        </p:txBody>
      </p:sp>
    </p:spTree>
    <p:extLst>
      <p:ext uri="{BB962C8B-B14F-4D97-AF65-F5344CB8AC3E}">
        <p14:creationId xmlns:p14="http://schemas.microsoft.com/office/powerpoint/2010/main" val="4102615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8E69B65-91A1-4038-AF1C-253B0C3CBF5C}" type="slidenum">
              <a:rPr lang="en-GB" smtClean="0"/>
              <a:t>1</a:t>
            </a:fld>
            <a:endParaRPr lang="en-GB" dirty="0"/>
          </a:p>
        </p:txBody>
      </p:sp>
    </p:spTree>
    <p:extLst>
      <p:ext uri="{BB962C8B-B14F-4D97-AF65-F5344CB8AC3E}">
        <p14:creationId xmlns:p14="http://schemas.microsoft.com/office/powerpoint/2010/main" val="1648616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a:t>
            </a:r>
            <a:r>
              <a:rPr lang="en-GB" baseline="0" dirty="0"/>
              <a:t> of the key areas of our EYFS curriculum where reading comes into is…</a:t>
            </a:r>
            <a:endParaRPr lang="en-GB" dirty="0"/>
          </a:p>
        </p:txBody>
      </p:sp>
      <p:sp>
        <p:nvSpPr>
          <p:cNvPr id="4" name="Slide Number Placeholder 3"/>
          <p:cNvSpPr>
            <a:spLocks noGrp="1"/>
          </p:cNvSpPr>
          <p:nvPr>
            <p:ph type="sldNum" sz="quarter" idx="10"/>
          </p:nvPr>
        </p:nvSpPr>
        <p:spPr/>
        <p:txBody>
          <a:bodyPr/>
          <a:lstStyle/>
          <a:p>
            <a:fld id="{F8E69B65-91A1-4038-AF1C-253B0C3CBF5C}" type="slidenum">
              <a:rPr lang="en-GB" smtClean="0"/>
              <a:t>5</a:t>
            </a:fld>
            <a:endParaRPr lang="en-GB" dirty="0"/>
          </a:p>
        </p:txBody>
      </p:sp>
    </p:spTree>
    <p:extLst>
      <p:ext uri="{BB962C8B-B14F-4D97-AF65-F5344CB8AC3E}">
        <p14:creationId xmlns:p14="http://schemas.microsoft.com/office/powerpoint/2010/main" val="22173973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This will help to build</a:t>
            </a:r>
            <a:r>
              <a:rPr lang="en-GB" baseline="0" dirty="0"/>
              <a:t> up your children’s stock of words and knowledge and understanding of the world – talk improves general comprehension and this will help the ability to read.</a:t>
            </a:r>
          </a:p>
          <a:p>
            <a:endParaRPr lang="en-GB" baseline="0" dirty="0"/>
          </a:p>
          <a:p>
            <a:br>
              <a:rPr lang="en-GB" dirty="0"/>
            </a:br>
            <a:r>
              <a:rPr lang="en-GB" sz="1200" b="0" i="0" kern="1200" dirty="0">
                <a:solidFill>
                  <a:schemeClr val="tx1"/>
                </a:solidFill>
                <a:effectLst/>
                <a:latin typeface="+mn-lt"/>
                <a:ea typeface="+mn-ea"/>
                <a:cs typeface="+mn-cs"/>
              </a:rPr>
              <a:t>'Sustained shared thinking' occurs when </a:t>
            </a:r>
            <a:r>
              <a:rPr lang="en-GB" sz="1200" b="1" i="0" kern="1200" dirty="0">
                <a:solidFill>
                  <a:schemeClr val="tx1"/>
                </a:solidFill>
                <a:effectLst/>
                <a:latin typeface="+mn-lt"/>
                <a:ea typeface="+mn-ea"/>
                <a:cs typeface="+mn-cs"/>
              </a:rPr>
              <a:t>two or more individuals 'work together'</a:t>
            </a:r>
            <a:r>
              <a:rPr lang="en-GB" sz="1200" b="0" i="0" kern="1200" dirty="0">
                <a:solidFill>
                  <a:schemeClr val="tx1"/>
                </a:solidFill>
                <a:effectLst/>
                <a:latin typeface="+mn-lt"/>
                <a:ea typeface="+mn-ea"/>
                <a:cs typeface="+mn-cs"/>
              </a:rPr>
              <a:t> in an intellectual way to solve a problem, clarify a concept, evaluate an activity, extend a narrative etc. Both parties must contribute to the thinking and it must develop and extend the understanding.</a:t>
            </a:r>
            <a:endParaRPr lang="en-GB" dirty="0"/>
          </a:p>
        </p:txBody>
      </p:sp>
      <p:sp>
        <p:nvSpPr>
          <p:cNvPr id="4" name="Slide Number Placeholder 3"/>
          <p:cNvSpPr>
            <a:spLocks noGrp="1"/>
          </p:cNvSpPr>
          <p:nvPr>
            <p:ph type="sldNum" sz="quarter" idx="10"/>
          </p:nvPr>
        </p:nvSpPr>
        <p:spPr/>
        <p:txBody>
          <a:bodyPr/>
          <a:lstStyle/>
          <a:p>
            <a:pPr>
              <a:defRPr/>
            </a:pPr>
            <a:fld id="{05C0BC06-B768-4E7C-90EE-BE0D3E573130}" type="slidenum">
              <a:rPr lang="en-GB" smtClean="0"/>
              <a:pPr>
                <a:defRPr/>
              </a:pPr>
              <a:t>6</a:t>
            </a:fld>
            <a:endParaRPr lang="en-GB"/>
          </a:p>
        </p:txBody>
      </p:sp>
    </p:spTree>
    <p:extLst>
      <p:ext uri="{BB962C8B-B14F-4D97-AF65-F5344CB8AC3E}">
        <p14:creationId xmlns:p14="http://schemas.microsoft.com/office/powerpoint/2010/main" val="3164104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a:t>Creates an interest in hobbies</a:t>
            </a:r>
          </a:p>
          <a:p>
            <a:r>
              <a:rPr lang="en-GB" baseline="0" dirty="0"/>
              <a:t>For entertainment and pleasure</a:t>
            </a:r>
          </a:p>
          <a:p>
            <a:r>
              <a:rPr lang="en-GB" baseline="0" dirty="0"/>
              <a:t>Opens a window on the world (not just for knowledge but also concepts like empathy, understanding, intellect, morals even).</a:t>
            </a:r>
          </a:p>
          <a:p>
            <a:r>
              <a:rPr lang="en-GB" baseline="0" dirty="0"/>
              <a:t>Firing up our imaginations.</a:t>
            </a:r>
          </a:p>
          <a:p>
            <a:r>
              <a:rPr lang="en-GB" baseline="0" dirty="0"/>
              <a:t>Developing vocabulary…</a:t>
            </a:r>
          </a:p>
          <a:p>
            <a:r>
              <a:rPr lang="en-GB" sz="1200" b="0" i="0" kern="1200" dirty="0">
                <a:solidFill>
                  <a:schemeClr val="tx1"/>
                </a:solidFill>
                <a:effectLst/>
                <a:latin typeface="+mn-lt"/>
                <a:ea typeface="+mn-ea"/>
                <a:cs typeface="+mn-cs"/>
              </a:rPr>
              <a:t>Based on these calculations, here's how many words kids would have heard by the time they were 5 years old: Never read to, 4,662 words; 1-2 times per week, 63,570 words; 3-5 times per week, 169,520 words; daily, 296,660 words; and five books a day, 1,483,300 words.</a:t>
            </a:r>
            <a:endParaRPr lang="en-GB" dirty="0"/>
          </a:p>
        </p:txBody>
      </p:sp>
      <p:sp>
        <p:nvSpPr>
          <p:cNvPr id="4" name="Slide Number Placeholder 3"/>
          <p:cNvSpPr>
            <a:spLocks noGrp="1"/>
          </p:cNvSpPr>
          <p:nvPr>
            <p:ph type="sldNum" sz="quarter" idx="10"/>
          </p:nvPr>
        </p:nvSpPr>
        <p:spPr/>
        <p:txBody>
          <a:bodyPr/>
          <a:lstStyle/>
          <a:p>
            <a:pPr>
              <a:defRPr/>
            </a:pPr>
            <a:fld id="{05C0BC06-B768-4E7C-90EE-BE0D3E573130}" type="slidenum">
              <a:rPr lang="en-GB" smtClean="0"/>
              <a:pPr>
                <a:defRPr/>
              </a:pPr>
              <a:t>7</a:t>
            </a:fld>
            <a:endParaRPr lang="en-GB"/>
          </a:p>
        </p:txBody>
      </p:sp>
    </p:spTree>
    <p:extLst>
      <p:ext uri="{BB962C8B-B14F-4D97-AF65-F5344CB8AC3E}">
        <p14:creationId xmlns:p14="http://schemas.microsoft.com/office/powerpoint/2010/main" val="3316035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 importance</a:t>
            </a:r>
            <a:r>
              <a:rPr lang="en-GB" baseline="0" dirty="0"/>
              <a:t> of developing a reading culture both at school and in the home cannot be over-emphasised.</a:t>
            </a:r>
          </a:p>
          <a:p>
            <a:endParaRPr lang="en-GB" baseline="0" dirty="0"/>
          </a:p>
          <a:p>
            <a:r>
              <a:rPr lang="en-GB" baseline="0" dirty="0"/>
              <a:t>Find ways to encourage reading and to establish reading </a:t>
            </a:r>
            <a:r>
              <a:rPr lang="en-GB" b="1" baseline="0" dirty="0"/>
              <a:t>routines </a:t>
            </a:r>
            <a:r>
              <a:rPr lang="en-GB" baseline="0" dirty="0"/>
              <a:t>at home if possible – for example, reading at bedtime rather than watching that last TV programme!</a:t>
            </a:r>
            <a:endParaRPr lang="en-GB" dirty="0"/>
          </a:p>
        </p:txBody>
      </p:sp>
      <p:sp>
        <p:nvSpPr>
          <p:cNvPr id="4" name="Slide Number Placeholder 3"/>
          <p:cNvSpPr>
            <a:spLocks noGrp="1"/>
          </p:cNvSpPr>
          <p:nvPr>
            <p:ph type="sldNum" sz="quarter" idx="10"/>
          </p:nvPr>
        </p:nvSpPr>
        <p:spPr/>
        <p:txBody>
          <a:bodyPr/>
          <a:lstStyle/>
          <a:p>
            <a:pPr>
              <a:defRPr/>
            </a:pPr>
            <a:fld id="{05C0BC06-B768-4E7C-90EE-BE0D3E573130}" type="slidenum">
              <a:rPr lang="en-GB" smtClean="0"/>
              <a:pPr>
                <a:defRPr/>
              </a:pPr>
              <a:t>9</a:t>
            </a:fld>
            <a:endParaRPr lang="en-GB"/>
          </a:p>
        </p:txBody>
      </p:sp>
    </p:spTree>
    <p:extLst>
      <p:ext uri="{BB962C8B-B14F-4D97-AF65-F5344CB8AC3E}">
        <p14:creationId xmlns:p14="http://schemas.microsoft.com/office/powerpoint/2010/main" val="3282784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Image Placeholder 1"/>
          <p:cNvSpPr>
            <a:spLocks noGrp="1" noRot="1" noChangeAspect="1"/>
          </p:cNvSpPr>
          <p:nvPr>
            <p:ph type="sldImg"/>
          </p:nvPr>
        </p:nvSpPr>
        <p:spPr bwMode="auto">
          <a:noFill/>
          <a:ln>
            <a:solidFill>
              <a:srgbClr val="000000"/>
            </a:solidFill>
            <a:miter lim="800000"/>
            <a:headEnd/>
            <a:tailEnd/>
          </a:ln>
        </p:spPr>
      </p:sp>
      <p:sp>
        <p:nvSpPr>
          <p:cNvPr id="6246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dirty="0"/>
              <a:t>Our school uses the Phonics International programme which is</a:t>
            </a:r>
            <a:r>
              <a:rPr lang="en-GB" baseline="0" dirty="0"/>
              <a:t> based upon the Synthetic Phonics Teaching Principles.</a:t>
            </a:r>
          </a:p>
          <a:p>
            <a:pPr eaLnBrk="1" hangingPunct="1"/>
            <a:endParaRPr lang="en-GB" baseline="0" dirty="0"/>
          </a:p>
          <a:p>
            <a:pPr eaLnBrk="1" hangingPunct="1"/>
            <a:r>
              <a:rPr lang="en-GB" baseline="0" dirty="0"/>
              <a:t>This teaches beginners the alphabetic code and the alphabet, and the skills of reading, spelling and handwriting and continues as a spelling programme in Key Stage Two.</a:t>
            </a:r>
          </a:p>
          <a:p>
            <a:pPr eaLnBrk="1" hangingPunct="1"/>
            <a:endParaRPr lang="en-GB" baseline="0" dirty="0"/>
          </a:p>
          <a:p>
            <a:pPr eaLnBrk="1" hangingPunct="1"/>
            <a:r>
              <a:rPr lang="en-GB" baseline="0" dirty="0"/>
              <a:t>Parents can hear the sounds and learn about the programme via downloadable resources and video clips at the website.</a:t>
            </a:r>
          </a:p>
          <a:p>
            <a:pPr eaLnBrk="1" hangingPunct="1"/>
            <a:endParaRPr lang="en-GB" baseline="0" dirty="0"/>
          </a:p>
        </p:txBody>
      </p:sp>
      <p:sp>
        <p:nvSpPr>
          <p:cNvPr id="4" name="Slide Number Placeholder 3"/>
          <p:cNvSpPr>
            <a:spLocks noGrp="1"/>
          </p:cNvSpPr>
          <p:nvPr>
            <p:ph type="sldNum" sz="quarter" idx="5"/>
          </p:nvPr>
        </p:nvSpPr>
        <p:spPr/>
        <p:txBody>
          <a:bodyPr/>
          <a:lstStyle/>
          <a:p>
            <a:pPr>
              <a:defRPr/>
            </a:pPr>
            <a:fld id="{79DB7817-2623-4948-82E2-587C164D6036}" type="slidenum">
              <a:rPr lang="en-GB" smtClean="0"/>
              <a:pPr>
                <a:defRPr/>
              </a:pPr>
              <a:t>10</a:t>
            </a:fld>
            <a:endParaRPr lang="en-GB"/>
          </a:p>
        </p:txBody>
      </p:sp>
    </p:spTree>
    <p:extLst>
      <p:ext uri="{BB962C8B-B14F-4D97-AF65-F5344CB8AC3E}">
        <p14:creationId xmlns:p14="http://schemas.microsoft.com/office/powerpoint/2010/main" val="37614790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Slide Image Placeholder 1"/>
          <p:cNvSpPr>
            <a:spLocks noGrp="1" noRot="1" noChangeAspect="1"/>
          </p:cNvSpPr>
          <p:nvPr>
            <p:ph type="sldImg"/>
          </p:nvPr>
        </p:nvSpPr>
        <p:spPr bwMode="auto">
          <a:noFill/>
          <a:ln>
            <a:solidFill>
              <a:srgbClr val="000000"/>
            </a:solidFill>
            <a:miter lim="800000"/>
            <a:headEnd/>
            <a:tailEnd/>
          </a:ln>
        </p:spPr>
      </p:sp>
      <p:sp>
        <p:nvSpPr>
          <p:cNvPr id="11161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dirty="0"/>
              <a:t>[You can expand on this</a:t>
            </a:r>
            <a:r>
              <a:rPr lang="en-GB" baseline="0" dirty="0"/>
              <a:t>: For example: Only new and unknown words need to be sounded out and blended.</a:t>
            </a:r>
          </a:p>
          <a:p>
            <a:pPr eaLnBrk="1" hangingPunct="1"/>
            <a:endParaRPr lang="en-GB" baseline="0" dirty="0"/>
          </a:p>
          <a:p>
            <a:pPr eaLnBrk="1" hangingPunct="1"/>
            <a:r>
              <a:rPr lang="en-GB" baseline="0" dirty="0"/>
              <a:t>Once the sounds have been identified all-through-the-spoken-word, the learner needs to select the correct letters and letter groups which are code for the sounds.</a:t>
            </a:r>
          </a:p>
          <a:p>
            <a:pPr eaLnBrk="1" hangingPunct="1"/>
            <a:endParaRPr lang="en-GB" baseline="0" dirty="0"/>
          </a:p>
          <a:p>
            <a:pPr eaLnBrk="1" hangingPunct="1"/>
            <a:r>
              <a:rPr lang="en-GB" baseline="0" dirty="0"/>
              <a:t>Early handwriting is taught as part of the multi-sensory approach to phonics teaching. Hear the sound, say the sound, write the letter shape or letter group.]</a:t>
            </a:r>
            <a:endParaRPr lang="en-GB" dirty="0"/>
          </a:p>
        </p:txBody>
      </p:sp>
      <p:sp>
        <p:nvSpPr>
          <p:cNvPr id="4" name="Slide Number Placeholder 3"/>
          <p:cNvSpPr>
            <a:spLocks noGrp="1"/>
          </p:cNvSpPr>
          <p:nvPr>
            <p:ph type="sldNum" sz="quarter" idx="5"/>
          </p:nvPr>
        </p:nvSpPr>
        <p:spPr/>
        <p:txBody>
          <a:bodyPr/>
          <a:lstStyle/>
          <a:p>
            <a:pPr>
              <a:defRPr/>
            </a:pPr>
            <a:fld id="{0C89255C-6AD7-477C-9EFE-0E467B672AA2}" type="slidenum">
              <a:rPr lang="en-GB" smtClean="0"/>
              <a:pPr>
                <a:defRPr/>
              </a:pPr>
              <a:t>11</a:t>
            </a:fld>
            <a:endParaRPr lang="en-GB"/>
          </a:p>
        </p:txBody>
      </p:sp>
    </p:spTree>
    <p:extLst>
      <p:ext uri="{BB962C8B-B14F-4D97-AF65-F5344CB8AC3E}">
        <p14:creationId xmlns:p14="http://schemas.microsoft.com/office/powerpoint/2010/main" val="31845067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p:cNvSpPr>
          <p:nvPr>
            <p:ph type="sldImg"/>
          </p:nvPr>
        </p:nvSpPr>
        <p:spPr bwMode="auto">
          <a:noFill/>
          <a:ln>
            <a:solidFill>
              <a:srgbClr val="000000"/>
            </a:solidFill>
            <a:miter lim="800000"/>
            <a:headEnd/>
            <a:tailEnd/>
          </a:ln>
        </p:spPr>
      </p:sp>
      <p:sp>
        <p:nvSpPr>
          <p:cNvPr id="4608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dirty="0"/>
              <a:t>[Model the blending. Make</a:t>
            </a:r>
            <a:r>
              <a:rPr lang="en-GB" baseline="0" dirty="0"/>
              <a:t> sure that you say pure sounds /s/ /</a:t>
            </a:r>
            <a:r>
              <a:rPr lang="en-GB" baseline="0" dirty="0" err="1"/>
              <a:t>oa</a:t>
            </a:r>
            <a:r>
              <a:rPr lang="en-GB" baseline="0" dirty="0"/>
              <a:t>/ /p/ with no added ‘uh’ sound on the /s/ and /p/.</a:t>
            </a:r>
          </a:p>
          <a:p>
            <a:pPr eaLnBrk="1" hangingPunct="1"/>
            <a:endParaRPr lang="en-GB" baseline="0" dirty="0"/>
          </a:p>
          <a:p>
            <a:pPr eaLnBrk="1" hangingPunct="1"/>
            <a:r>
              <a:rPr lang="en-GB" baseline="0" dirty="0"/>
              <a:t>The more accurately the sounds are uttered, the more likely the child is to ‘discern’ the focus word.</a:t>
            </a:r>
            <a:endParaRPr lang="en-GB" dirty="0"/>
          </a:p>
        </p:txBody>
      </p:sp>
      <p:sp>
        <p:nvSpPr>
          <p:cNvPr id="4" name="Slide Number Placeholder 3"/>
          <p:cNvSpPr>
            <a:spLocks noGrp="1"/>
          </p:cNvSpPr>
          <p:nvPr>
            <p:ph type="sldNum" sz="quarter" idx="5"/>
          </p:nvPr>
        </p:nvSpPr>
        <p:spPr/>
        <p:txBody>
          <a:bodyPr/>
          <a:lstStyle/>
          <a:p>
            <a:pPr>
              <a:defRPr/>
            </a:pPr>
            <a:fld id="{B3F66E35-5277-43C0-8CC0-3DEA90ECA7CA}" type="slidenum">
              <a:rPr lang="en-GB" smtClean="0"/>
              <a:pPr>
                <a:defRPr/>
              </a:pPr>
              <a:t>12</a:t>
            </a:fld>
            <a:endParaRPr lang="en-GB"/>
          </a:p>
        </p:txBody>
      </p:sp>
    </p:spTree>
    <p:extLst>
      <p:ext uri="{BB962C8B-B14F-4D97-AF65-F5344CB8AC3E}">
        <p14:creationId xmlns:p14="http://schemas.microsoft.com/office/powerpoint/2010/main" val="1066202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Slide Image Placeholder 1"/>
          <p:cNvSpPr>
            <a:spLocks noGrp="1" noRot="1" noChangeAspect="1"/>
          </p:cNvSpPr>
          <p:nvPr>
            <p:ph type="sldImg"/>
          </p:nvPr>
        </p:nvSpPr>
        <p:spPr bwMode="auto">
          <a:noFill/>
          <a:ln>
            <a:solidFill>
              <a:srgbClr val="000000"/>
            </a:solidFill>
            <a:miter lim="800000"/>
            <a:headEnd/>
            <a:tailEnd/>
          </a:ln>
        </p:spPr>
      </p:sp>
      <p:sp>
        <p:nvSpPr>
          <p:cNvPr id="1300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dirty="0"/>
              <a:t>There are many different </a:t>
            </a:r>
            <a:r>
              <a:rPr lang="en-GB" b="1" dirty="0"/>
              <a:t>pencil grips </a:t>
            </a:r>
            <a:r>
              <a:rPr lang="en-GB" dirty="0"/>
              <a:t>that we see…</a:t>
            </a:r>
            <a:endParaRPr lang="en-GB" baseline="0" dirty="0"/>
          </a:p>
          <a:p>
            <a:pPr eaLnBrk="1" hangingPunct="1"/>
            <a:endParaRPr lang="en-GB" baseline="0" dirty="0"/>
          </a:p>
          <a:p>
            <a:pPr eaLnBrk="1" hangingPunct="1"/>
            <a:r>
              <a:rPr lang="en-GB" baseline="0" dirty="0"/>
              <a:t>We can model the correct pencil hold in a very kind way. “Let me help you”.</a:t>
            </a:r>
            <a:endParaRPr lang="en-GB" dirty="0"/>
          </a:p>
        </p:txBody>
      </p:sp>
      <p:sp>
        <p:nvSpPr>
          <p:cNvPr id="4" name="Slide Number Placeholder 3"/>
          <p:cNvSpPr>
            <a:spLocks noGrp="1"/>
          </p:cNvSpPr>
          <p:nvPr>
            <p:ph type="sldNum" sz="quarter" idx="5"/>
          </p:nvPr>
        </p:nvSpPr>
        <p:spPr/>
        <p:txBody>
          <a:bodyPr/>
          <a:lstStyle/>
          <a:p>
            <a:pPr>
              <a:defRPr/>
            </a:pPr>
            <a:fld id="{B2502DF0-95EF-42F1-8AA4-BE8F65F3E926}" type="slidenum">
              <a:rPr lang="en-GB" smtClean="0"/>
              <a:pPr>
                <a:defRPr/>
              </a:pPr>
              <a:t>15</a:t>
            </a:fld>
            <a:endParaRPr lang="en-GB"/>
          </a:p>
        </p:txBody>
      </p:sp>
    </p:spTree>
    <p:extLst>
      <p:ext uri="{BB962C8B-B14F-4D97-AF65-F5344CB8AC3E}">
        <p14:creationId xmlns:p14="http://schemas.microsoft.com/office/powerpoint/2010/main" val="963799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Slide Image Placeholder 1"/>
          <p:cNvSpPr>
            <a:spLocks noGrp="1" noRot="1" noChangeAspect="1"/>
          </p:cNvSpPr>
          <p:nvPr>
            <p:ph type="sldImg"/>
          </p:nvPr>
        </p:nvSpPr>
        <p:spPr bwMode="auto">
          <a:noFill/>
          <a:ln>
            <a:solidFill>
              <a:srgbClr val="000000"/>
            </a:solidFill>
            <a:miter lim="800000"/>
            <a:headEnd/>
            <a:tailEnd/>
          </a:ln>
        </p:spPr>
      </p:sp>
      <p:sp>
        <p:nvSpPr>
          <p:cNvPr id="1300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dirty="0"/>
              <a:t>Child-friendly phrase, ‘</a:t>
            </a:r>
            <a:r>
              <a:rPr lang="en-GB" dirty="0" err="1"/>
              <a:t>Froggy</a:t>
            </a:r>
            <a:r>
              <a:rPr lang="en-GB" dirty="0"/>
              <a:t> legs with the log under’ or ‘sitting on a log’. Demonstrate by forming the back legs of the frog (thumb and index finger), pinch the pencil at the end of the cylinder shape (not down the cone) and place the middle finger under the pencil. This creates</a:t>
            </a:r>
            <a:r>
              <a:rPr lang="en-GB" baseline="0" dirty="0"/>
              <a:t> the tripod grip.</a:t>
            </a:r>
          </a:p>
          <a:p>
            <a:pPr eaLnBrk="1" hangingPunct="1"/>
            <a:endParaRPr lang="en-GB" baseline="0" dirty="0"/>
          </a:p>
          <a:p>
            <a:pPr eaLnBrk="1" hangingPunct="1"/>
            <a:r>
              <a:rPr lang="en-GB" baseline="0" dirty="0"/>
              <a:t>We can model the correct pencil hold in a very kind way. “Let me help you, I’ll show you again how to do it!.</a:t>
            </a:r>
            <a:endParaRPr lang="en-GB" dirty="0"/>
          </a:p>
        </p:txBody>
      </p:sp>
      <p:sp>
        <p:nvSpPr>
          <p:cNvPr id="4" name="Slide Number Placeholder 3"/>
          <p:cNvSpPr>
            <a:spLocks noGrp="1"/>
          </p:cNvSpPr>
          <p:nvPr>
            <p:ph type="sldNum" sz="quarter" idx="5"/>
          </p:nvPr>
        </p:nvSpPr>
        <p:spPr/>
        <p:txBody>
          <a:bodyPr/>
          <a:lstStyle/>
          <a:p>
            <a:pPr>
              <a:defRPr/>
            </a:pPr>
            <a:fld id="{B2502DF0-95EF-42F1-8AA4-BE8F65F3E926}" type="slidenum">
              <a:rPr lang="en-GB" smtClean="0"/>
              <a:pPr>
                <a:defRPr/>
              </a:pPr>
              <a:t>16</a:t>
            </a:fld>
            <a:endParaRPr lang="en-GB"/>
          </a:p>
        </p:txBody>
      </p:sp>
    </p:spTree>
    <p:extLst>
      <p:ext uri="{BB962C8B-B14F-4D97-AF65-F5344CB8AC3E}">
        <p14:creationId xmlns:p14="http://schemas.microsoft.com/office/powerpoint/2010/main" val="36489291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 the</a:t>
            </a:r>
            <a:r>
              <a:rPr lang="en-GB" baseline="0" dirty="0"/>
              <a:t> books with the parents and model how to read with a child.</a:t>
            </a:r>
          </a:p>
          <a:p>
            <a:r>
              <a:rPr lang="en-GB" baseline="0" dirty="0"/>
              <a:t>Emphasise how important it is to repeat texts</a:t>
            </a:r>
            <a:endParaRPr lang="en-GB" dirty="0"/>
          </a:p>
        </p:txBody>
      </p:sp>
      <p:sp>
        <p:nvSpPr>
          <p:cNvPr id="4" name="Slide Number Placeholder 3"/>
          <p:cNvSpPr>
            <a:spLocks noGrp="1"/>
          </p:cNvSpPr>
          <p:nvPr>
            <p:ph type="sldNum" sz="quarter" idx="10"/>
          </p:nvPr>
        </p:nvSpPr>
        <p:spPr/>
        <p:txBody>
          <a:bodyPr/>
          <a:lstStyle/>
          <a:p>
            <a:fld id="{F8E69B65-91A1-4038-AF1C-253B0C3CBF5C}" type="slidenum">
              <a:rPr lang="en-GB" smtClean="0"/>
              <a:t>18</a:t>
            </a:fld>
            <a:endParaRPr lang="en-GB" dirty="0"/>
          </a:p>
        </p:txBody>
      </p:sp>
    </p:spTree>
    <p:extLst>
      <p:ext uri="{BB962C8B-B14F-4D97-AF65-F5344CB8AC3E}">
        <p14:creationId xmlns:p14="http://schemas.microsoft.com/office/powerpoint/2010/main" val="35606180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5" name="Slide Image Placeholder 1"/>
          <p:cNvSpPr>
            <a:spLocks noGrp="1" noRot="1" noChangeAspect="1"/>
          </p:cNvSpPr>
          <p:nvPr>
            <p:ph type="sldImg"/>
          </p:nvPr>
        </p:nvSpPr>
        <p:spPr bwMode="auto">
          <a:noFill/>
          <a:ln>
            <a:solidFill>
              <a:srgbClr val="000000"/>
            </a:solidFill>
            <a:miter lim="800000"/>
            <a:headEnd/>
            <a:tailEnd/>
          </a:ln>
        </p:spPr>
      </p:sp>
      <p:sp>
        <p:nvSpPr>
          <p:cNvPr id="21606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baseline="0" dirty="0"/>
              <a:t>‘core’ and effective these skills’ activities are. Model the finger-tracing for the letter shape whilst saying the sound. Model the finger tracking under the graphemes for sounding out and blending. Model the tallying sounds to thumb and fingers of the left hand, palm facing, for the spelling routine. Count the sounds, write sound dashes on the back of the folded-up part of the Activity Sheet, and say the sounds whilst handwriting the graphemes from left to right. Finish by finger tracking under the graphemes from left to right whilst saying the sounds and blending the word. Is it correct? If so, tick the word.]</a:t>
            </a:r>
          </a:p>
          <a:p>
            <a:pPr eaLnBrk="1" hangingPunct="1"/>
            <a:endParaRPr lang="en-GB" baseline="0" dirty="0"/>
          </a:p>
          <a:p>
            <a:pPr eaLnBrk="1" hangingPunct="1"/>
            <a:endParaRPr lang="en-GB" dirty="0"/>
          </a:p>
        </p:txBody>
      </p:sp>
      <p:sp>
        <p:nvSpPr>
          <p:cNvPr id="4" name="Slide Number Placeholder 3"/>
          <p:cNvSpPr>
            <a:spLocks noGrp="1"/>
          </p:cNvSpPr>
          <p:nvPr>
            <p:ph type="sldNum" sz="quarter" idx="5"/>
          </p:nvPr>
        </p:nvSpPr>
        <p:spPr/>
        <p:txBody>
          <a:bodyPr/>
          <a:lstStyle/>
          <a:p>
            <a:pPr>
              <a:defRPr/>
            </a:pPr>
            <a:fld id="{C269311E-19DD-460E-ABF3-A108FC1A6FA6}" type="slidenum">
              <a:rPr lang="en-GB" smtClean="0"/>
              <a:pPr>
                <a:defRPr/>
              </a:pPr>
              <a:t>19</a:t>
            </a:fld>
            <a:endParaRPr lang="en-GB"/>
          </a:p>
        </p:txBody>
      </p:sp>
    </p:spTree>
    <p:extLst>
      <p:ext uri="{BB962C8B-B14F-4D97-AF65-F5344CB8AC3E}">
        <p14:creationId xmlns:p14="http://schemas.microsoft.com/office/powerpoint/2010/main" val="396138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3" name="Slide Image Placeholder 1"/>
          <p:cNvSpPr>
            <a:spLocks noGrp="1" noRot="1" noChangeAspect="1"/>
          </p:cNvSpPr>
          <p:nvPr>
            <p:ph type="sldImg"/>
          </p:nvPr>
        </p:nvSpPr>
        <p:spPr bwMode="auto">
          <a:noFill/>
          <a:ln>
            <a:solidFill>
              <a:srgbClr val="000000"/>
            </a:solidFill>
            <a:miter lim="800000"/>
            <a:headEnd/>
            <a:tailEnd/>
          </a:ln>
        </p:spPr>
      </p:sp>
      <p:sp>
        <p:nvSpPr>
          <p:cNvPr id="2181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dirty="0"/>
              <a:t>Core VAK Activity Sheet – VERY fit</a:t>
            </a:r>
            <a:r>
              <a:rPr lang="en-GB" baseline="0" dirty="0"/>
              <a:t> for purpose. These develop cumulatively throughout the whole programme. Once children can read, they are continued to support spelling.</a:t>
            </a:r>
          </a:p>
          <a:p>
            <a:pPr eaLnBrk="1" hangingPunct="1"/>
            <a:endParaRPr lang="en-GB" baseline="0" dirty="0"/>
          </a:p>
          <a:p>
            <a:pPr eaLnBrk="1" hangingPunct="1"/>
            <a:r>
              <a:rPr lang="en-GB" baseline="0" dirty="0"/>
              <a:t>The alphabetic code knowledge is included on the Activity Sheets for the supporting adult and to inform the parents.</a:t>
            </a:r>
            <a:endParaRPr lang="en-GB" dirty="0"/>
          </a:p>
          <a:p>
            <a:pPr eaLnBrk="1" hangingPunct="1"/>
            <a:endParaRPr lang="en-GB" baseline="0" dirty="0"/>
          </a:p>
        </p:txBody>
      </p:sp>
      <p:sp>
        <p:nvSpPr>
          <p:cNvPr id="4" name="Slide Number Placeholder 3"/>
          <p:cNvSpPr>
            <a:spLocks noGrp="1"/>
          </p:cNvSpPr>
          <p:nvPr>
            <p:ph type="sldNum" sz="quarter" idx="5"/>
          </p:nvPr>
        </p:nvSpPr>
        <p:spPr/>
        <p:txBody>
          <a:bodyPr/>
          <a:lstStyle/>
          <a:p>
            <a:pPr>
              <a:defRPr/>
            </a:pPr>
            <a:fld id="{E37DF1A9-3D47-4E9C-BBCA-BF5DDC7DFC7C}" type="slidenum">
              <a:rPr lang="en-GB" smtClean="0"/>
              <a:pPr>
                <a:defRPr/>
              </a:pPr>
              <a:t>20</a:t>
            </a:fld>
            <a:endParaRPr lang="en-GB"/>
          </a:p>
        </p:txBody>
      </p:sp>
    </p:spTree>
    <p:extLst>
      <p:ext uri="{BB962C8B-B14F-4D97-AF65-F5344CB8AC3E}">
        <p14:creationId xmlns:p14="http://schemas.microsoft.com/office/powerpoint/2010/main" val="2832780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49" name="Slide Image Placeholder 1"/>
          <p:cNvSpPr>
            <a:spLocks noGrp="1" noRot="1" noChangeAspect="1"/>
          </p:cNvSpPr>
          <p:nvPr>
            <p:ph type="sldImg"/>
          </p:nvPr>
        </p:nvSpPr>
        <p:spPr bwMode="auto">
          <a:noFill/>
          <a:ln>
            <a:solidFill>
              <a:srgbClr val="000000"/>
            </a:solidFill>
            <a:miter lim="800000"/>
            <a:headEnd/>
            <a:tailEnd/>
          </a:ln>
        </p:spPr>
      </p:sp>
      <p:sp>
        <p:nvSpPr>
          <p:cNvPr id="1812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dirty="0"/>
              <a:t>Children will need different levels of support when reading aloud.</a:t>
            </a:r>
            <a:r>
              <a:rPr lang="en-GB" baseline="0" dirty="0"/>
              <a:t> </a:t>
            </a:r>
          </a:p>
          <a:p>
            <a:pPr eaLnBrk="1" hangingPunct="1"/>
            <a:r>
              <a:rPr lang="en-GB" baseline="0" dirty="0"/>
              <a:t>There are different ways that the adult can help the learner to read the words.</a:t>
            </a:r>
            <a:endParaRPr lang="en-GB" dirty="0"/>
          </a:p>
        </p:txBody>
      </p:sp>
      <p:sp>
        <p:nvSpPr>
          <p:cNvPr id="4" name="Slide Number Placeholder 3"/>
          <p:cNvSpPr>
            <a:spLocks noGrp="1"/>
          </p:cNvSpPr>
          <p:nvPr>
            <p:ph type="sldNum" sz="quarter" idx="5"/>
          </p:nvPr>
        </p:nvSpPr>
        <p:spPr/>
        <p:txBody>
          <a:bodyPr/>
          <a:lstStyle/>
          <a:p>
            <a:pPr>
              <a:defRPr/>
            </a:pPr>
            <a:fld id="{05438478-5A4E-426F-9731-20610B00235B}" type="slidenum">
              <a:rPr lang="en-GB" smtClean="0"/>
              <a:pPr>
                <a:defRPr/>
              </a:pPr>
              <a:t>21</a:t>
            </a:fld>
            <a:endParaRPr lang="en-GB"/>
          </a:p>
        </p:txBody>
      </p:sp>
    </p:spTree>
    <p:extLst>
      <p:ext uri="{BB962C8B-B14F-4D97-AF65-F5344CB8AC3E}">
        <p14:creationId xmlns:p14="http://schemas.microsoft.com/office/powerpoint/2010/main" val="7289441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7" name="Slide Image Placeholder 1"/>
          <p:cNvSpPr>
            <a:spLocks noGrp="1" noRot="1" noChangeAspect="1"/>
          </p:cNvSpPr>
          <p:nvPr>
            <p:ph type="sldImg"/>
          </p:nvPr>
        </p:nvSpPr>
        <p:spPr bwMode="auto">
          <a:noFill/>
          <a:ln>
            <a:solidFill>
              <a:srgbClr val="000000"/>
            </a:solidFill>
            <a:miter lim="800000"/>
            <a:headEnd/>
            <a:tailEnd/>
          </a:ln>
        </p:spPr>
      </p:sp>
      <p:sp>
        <p:nvSpPr>
          <p:cNvPr id="18329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dirty="0"/>
              <a:t>Encourage your child</a:t>
            </a:r>
            <a:r>
              <a:rPr lang="en-GB" baseline="0" dirty="0"/>
              <a:t> to blend and allow time for this.</a:t>
            </a:r>
            <a:endParaRPr lang="en-GB" dirty="0"/>
          </a:p>
          <a:p>
            <a:pPr eaLnBrk="1" hangingPunct="1"/>
            <a:endParaRPr lang="en-GB" dirty="0"/>
          </a:p>
          <a:p>
            <a:pPr eaLnBrk="1" hangingPunct="1"/>
            <a:r>
              <a:rPr lang="en-GB" dirty="0"/>
              <a:t>If you are not</a:t>
            </a:r>
            <a:r>
              <a:rPr lang="en-GB" baseline="0" dirty="0"/>
              <a:t> feeling confident about supporting the reading in a code-based way, then tell your child the tricky words when he or she is ‘stuck’.</a:t>
            </a:r>
          </a:p>
          <a:p>
            <a:pPr eaLnBrk="1" hangingPunct="1"/>
            <a:endParaRPr lang="en-GB" baseline="0" dirty="0"/>
          </a:p>
          <a:p>
            <a:pPr eaLnBrk="1" hangingPunct="1"/>
            <a:r>
              <a:rPr lang="en-GB" baseline="0" dirty="0"/>
              <a:t>[You may wish to mention and/or show any cumulative, decodable reading books which you use in schools for home-reading or reading in school.]</a:t>
            </a:r>
            <a:endParaRPr lang="en-GB" dirty="0"/>
          </a:p>
        </p:txBody>
      </p:sp>
      <p:sp>
        <p:nvSpPr>
          <p:cNvPr id="4" name="Slide Number Placeholder 3"/>
          <p:cNvSpPr>
            <a:spLocks noGrp="1"/>
          </p:cNvSpPr>
          <p:nvPr>
            <p:ph type="sldNum" sz="quarter" idx="5"/>
          </p:nvPr>
        </p:nvSpPr>
        <p:spPr/>
        <p:txBody>
          <a:bodyPr/>
          <a:lstStyle/>
          <a:p>
            <a:pPr>
              <a:defRPr/>
            </a:pPr>
            <a:fld id="{7C96841F-3121-4DEE-8A40-BCF0F8184AC2}" type="slidenum">
              <a:rPr lang="en-GB" smtClean="0"/>
              <a:pPr>
                <a:defRPr/>
              </a:pPr>
              <a:t>23</a:t>
            </a:fld>
            <a:endParaRPr lang="en-GB"/>
          </a:p>
        </p:txBody>
      </p:sp>
    </p:spTree>
    <p:extLst>
      <p:ext uri="{BB962C8B-B14F-4D97-AF65-F5344CB8AC3E}">
        <p14:creationId xmlns:p14="http://schemas.microsoft.com/office/powerpoint/2010/main" val="1348234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17750DD-950A-458B-9C19-AB933259AE02}" type="datetimeFigureOut">
              <a:rPr lang="en-GB" smtClean="0"/>
              <a:t>23/09/2022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3A1B080-82DE-4E9E-88E6-38A478B67862}" type="slidenum">
              <a:rPr lang="en-GB" smtClean="0"/>
              <a:t>‹#›</a:t>
            </a:fld>
            <a:endParaRPr lang="en-GB" dirty="0"/>
          </a:p>
        </p:txBody>
      </p:sp>
    </p:spTree>
    <p:extLst>
      <p:ext uri="{BB962C8B-B14F-4D97-AF65-F5344CB8AC3E}">
        <p14:creationId xmlns:p14="http://schemas.microsoft.com/office/powerpoint/2010/main" val="3283317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17750DD-950A-458B-9C19-AB933259AE02}" type="datetimeFigureOut">
              <a:rPr lang="en-GB" smtClean="0"/>
              <a:t>23/09/2022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3A1B080-82DE-4E9E-88E6-38A478B67862}" type="slidenum">
              <a:rPr lang="en-GB" smtClean="0"/>
              <a:t>‹#›</a:t>
            </a:fld>
            <a:endParaRPr lang="en-GB" dirty="0"/>
          </a:p>
        </p:txBody>
      </p:sp>
    </p:spTree>
    <p:extLst>
      <p:ext uri="{BB962C8B-B14F-4D97-AF65-F5344CB8AC3E}">
        <p14:creationId xmlns:p14="http://schemas.microsoft.com/office/powerpoint/2010/main" val="1497381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7750DD-950A-458B-9C19-AB933259AE02}" type="datetimeFigureOut">
              <a:rPr lang="en-GB" smtClean="0"/>
              <a:t>23/09/2022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3A1B080-82DE-4E9E-88E6-38A478B67862}" type="slidenum">
              <a:rPr lang="en-GB" smtClean="0"/>
              <a:t>‹#›</a:t>
            </a:fld>
            <a:endParaRPr lang="en-GB" dirty="0"/>
          </a:p>
        </p:txBody>
      </p:sp>
    </p:spTree>
    <p:extLst>
      <p:ext uri="{BB962C8B-B14F-4D97-AF65-F5344CB8AC3E}">
        <p14:creationId xmlns:p14="http://schemas.microsoft.com/office/powerpoint/2010/main" val="488973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17750DD-950A-458B-9C19-AB933259AE02}" type="datetimeFigureOut">
              <a:rPr lang="en-GB" smtClean="0"/>
              <a:t>23/09/2022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3A1B080-82DE-4E9E-88E6-38A478B67862}" type="slidenum">
              <a:rPr lang="en-GB" smtClean="0"/>
              <a:t>‹#›</a:t>
            </a:fld>
            <a:endParaRPr lang="en-GB" dirty="0"/>
          </a:p>
        </p:txBody>
      </p:sp>
    </p:spTree>
    <p:extLst>
      <p:ext uri="{BB962C8B-B14F-4D97-AF65-F5344CB8AC3E}">
        <p14:creationId xmlns:p14="http://schemas.microsoft.com/office/powerpoint/2010/main" val="2265700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17750DD-950A-458B-9C19-AB933259AE02}" type="datetimeFigureOut">
              <a:rPr lang="en-GB" smtClean="0"/>
              <a:t>23/09/2022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C3A1B080-82DE-4E9E-88E6-38A478B67862}" type="slidenum">
              <a:rPr lang="en-GB" smtClean="0"/>
              <a:t>‹#›</a:t>
            </a:fld>
            <a:endParaRPr lang="en-GB" dirty="0"/>
          </a:p>
        </p:txBody>
      </p:sp>
    </p:spTree>
    <p:extLst>
      <p:ext uri="{BB962C8B-B14F-4D97-AF65-F5344CB8AC3E}">
        <p14:creationId xmlns:p14="http://schemas.microsoft.com/office/powerpoint/2010/main" val="2344476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17750DD-950A-458B-9C19-AB933259AE02}" type="datetimeFigureOut">
              <a:rPr lang="en-GB" smtClean="0"/>
              <a:t>23/09/2022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C3A1B080-82DE-4E9E-88E6-38A478B67862}" type="slidenum">
              <a:rPr lang="en-GB" smtClean="0"/>
              <a:t>‹#›</a:t>
            </a:fld>
            <a:endParaRPr lang="en-GB" dirty="0"/>
          </a:p>
        </p:txBody>
      </p:sp>
    </p:spTree>
    <p:extLst>
      <p:ext uri="{BB962C8B-B14F-4D97-AF65-F5344CB8AC3E}">
        <p14:creationId xmlns:p14="http://schemas.microsoft.com/office/powerpoint/2010/main" val="2412322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7750DD-950A-458B-9C19-AB933259AE02}" type="datetimeFigureOut">
              <a:rPr lang="en-GB" smtClean="0"/>
              <a:t>23/09/2022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C3A1B080-82DE-4E9E-88E6-38A478B67862}" type="slidenum">
              <a:rPr lang="en-GB" smtClean="0"/>
              <a:t>‹#›</a:t>
            </a:fld>
            <a:endParaRPr lang="en-GB" dirty="0"/>
          </a:p>
        </p:txBody>
      </p:sp>
    </p:spTree>
    <p:extLst>
      <p:ext uri="{BB962C8B-B14F-4D97-AF65-F5344CB8AC3E}">
        <p14:creationId xmlns:p14="http://schemas.microsoft.com/office/powerpoint/2010/main" val="2219410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7750DD-950A-458B-9C19-AB933259AE02}" type="datetimeFigureOut">
              <a:rPr lang="en-GB" smtClean="0"/>
              <a:t>23/09/2022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3A1B080-82DE-4E9E-88E6-38A478B67862}" type="slidenum">
              <a:rPr lang="en-GB" smtClean="0"/>
              <a:t>‹#›</a:t>
            </a:fld>
            <a:endParaRPr lang="en-GB" dirty="0"/>
          </a:p>
        </p:txBody>
      </p:sp>
    </p:spTree>
    <p:extLst>
      <p:ext uri="{BB962C8B-B14F-4D97-AF65-F5344CB8AC3E}">
        <p14:creationId xmlns:p14="http://schemas.microsoft.com/office/powerpoint/2010/main" val="3687756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7750DD-950A-458B-9C19-AB933259AE02}" type="datetimeFigureOut">
              <a:rPr lang="en-GB" smtClean="0"/>
              <a:t>23/09/2022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3A1B080-82DE-4E9E-88E6-38A478B67862}" type="slidenum">
              <a:rPr lang="en-GB" smtClean="0"/>
              <a:t>‹#›</a:t>
            </a:fld>
            <a:endParaRPr lang="en-GB" dirty="0"/>
          </a:p>
        </p:txBody>
      </p:sp>
    </p:spTree>
    <p:extLst>
      <p:ext uri="{BB962C8B-B14F-4D97-AF65-F5344CB8AC3E}">
        <p14:creationId xmlns:p14="http://schemas.microsoft.com/office/powerpoint/2010/main" val="342806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17750DD-950A-458B-9C19-AB933259AE02}" type="datetimeFigureOut">
              <a:rPr lang="en-GB" smtClean="0"/>
              <a:t>23/09/2022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3A1B080-82DE-4E9E-88E6-38A478B67862}" type="slidenum">
              <a:rPr lang="en-GB" smtClean="0"/>
              <a:t>‹#›</a:t>
            </a:fld>
            <a:endParaRPr lang="en-GB" dirty="0"/>
          </a:p>
        </p:txBody>
      </p:sp>
    </p:spTree>
    <p:extLst>
      <p:ext uri="{BB962C8B-B14F-4D97-AF65-F5344CB8AC3E}">
        <p14:creationId xmlns:p14="http://schemas.microsoft.com/office/powerpoint/2010/main" val="923945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17750DD-950A-458B-9C19-AB933259AE02}" type="datetimeFigureOut">
              <a:rPr lang="en-GB" smtClean="0"/>
              <a:t>23/09/2022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3A1B080-82DE-4E9E-88E6-38A478B67862}" type="slidenum">
              <a:rPr lang="en-GB" smtClean="0"/>
              <a:t>‹#›</a:t>
            </a:fld>
            <a:endParaRPr lang="en-GB" dirty="0"/>
          </a:p>
        </p:txBody>
      </p:sp>
    </p:spTree>
    <p:extLst>
      <p:ext uri="{BB962C8B-B14F-4D97-AF65-F5344CB8AC3E}">
        <p14:creationId xmlns:p14="http://schemas.microsoft.com/office/powerpoint/2010/main" val="1414815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7750DD-950A-458B-9C19-AB933259AE02}" type="datetimeFigureOut">
              <a:rPr lang="en-GB" smtClean="0"/>
              <a:t>23/09/2022</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A1B080-82DE-4E9E-88E6-38A478B67862}" type="slidenum">
              <a:rPr lang="en-GB" smtClean="0"/>
              <a:t>‹#›</a:t>
            </a:fld>
            <a:endParaRPr lang="en-GB" dirty="0"/>
          </a:p>
        </p:txBody>
      </p:sp>
    </p:spTree>
    <p:extLst>
      <p:ext uri="{BB962C8B-B14F-4D97-AF65-F5344CB8AC3E}">
        <p14:creationId xmlns:p14="http://schemas.microsoft.com/office/powerpoint/2010/main" val="12916143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customXml" Target="../ink/ink2.xml"/><Relationship Id="rId5" Type="http://schemas.openxmlformats.org/officeDocument/2006/relationships/image" Target="../media/image2.emf"/><Relationship Id="rId4" Type="http://schemas.openxmlformats.org/officeDocument/2006/relationships/customXml" Target="../ink/ink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2.pn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7.wmf"/></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8.wmf"/><Relationship Id="rId4" Type="http://schemas.openxmlformats.org/officeDocument/2006/relationships/image" Target="../media/image27.wmf"/></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42.wmf"/><Relationship Id="rId3" Type="http://schemas.openxmlformats.org/officeDocument/2006/relationships/image" Target="../media/image37.wmf"/><Relationship Id="rId7" Type="http://schemas.openxmlformats.org/officeDocument/2006/relationships/image" Target="../media/image41.wmf"/><Relationship Id="rId2" Type="http://schemas.openxmlformats.org/officeDocument/2006/relationships/image" Target="../media/image36.wmf"/><Relationship Id="rId1" Type="http://schemas.openxmlformats.org/officeDocument/2006/relationships/slideLayout" Target="../slideLayouts/slideLayout2.xml"/><Relationship Id="rId6" Type="http://schemas.openxmlformats.org/officeDocument/2006/relationships/image" Target="../media/image40.wmf"/><Relationship Id="rId5" Type="http://schemas.openxmlformats.org/officeDocument/2006/relationships/image" Target="../media/image39.wmf"/><Relationship Id="rId4" Type="http://schemas.openxmlformats.org/officeDocument/2006/relationships/image" Target="../media/image38.wmf"/></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latin typeface="Century Gothic" panose="020B0502020202020204" pitchFamily="34" charset="0"/>
                <a:cs typeface="Aharoni" pitchFamily="2" charset="-79"/>
              </a:rPr>
              <a:t>Reading and phonics at Charlton Kings Infants’ School</a:t>
            </a:r>
          </a:p>
        </p:txBody>
      </p:sp>
      <p:sp>
        <p:nvSpPr>
          <p:cNvPr id="3" name="Subtitle 2"/>
          <p:cNvSpPr>
            <a:spLocks noGrp="1"/>
          </p:cNvSpPr>
          <p:nvPr>
            <p:ph type="subTitle" idx="1"/>
          </p:nvPr>
        </p:nvSpPr>
        <p:spPr>
          <a:xfrm>
            <a:off x="1619672" y="3997325"/>
            <a:ext cx="6400800" cy="1752600"/>
          </a:xfrm>
        </p:spPr>
        <p:txBody>
          <a:bodyPr/>
          <a:lstStyle/>
          <a:p>
            <a:r>
              <a:rPr lang="en-GB" b="1" dirty="0">
                <a:latin typeface="Century Gothic" panose="020B0502020202020204" pitchFamily="34" charset="0"/>
                <a:cs typeface="Arial" panose="020B0604020202020204" pitchFamily="34" charset="0"/>
              </a:rPr>
              <a:t>Parent Workshops</a:t>
            </a:r>
          </a:p>
          <a:p>
            <a:r>
              <a:rPr lang="en-GB" b="1" dirty="0">
                <a:latin typeface="Century Gothic" panose="020B0502020202020204" pitchFamily="34" charset="0"/>
                <a:cs typeface="Arial" panose="020B0604020202020204" pitchFamily="34" charset="0"/>
              </a:rPr>
              <a:t>September 2022</a:t>
            </a:r>
          </a:p>
        </p:txBody>
      </p:sp>
      <p:pic>
        <p:nvPicPr>
          <p:cNvPr id="1025" name="Picture 1" descr="Charlton Kings Infants School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5725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4331198" y="2394114"/>
              <a:ext cx="360" cy="12600"/>
            </p14:xfrm>
          </p:contentPart>
        </mc:Choice>
        <mc:Fallback xmlns="">
          <p:pic>
            <p:nvPicPr>
              <p:cNvPr id="6" name="Ink 5"/>
              <p:cNvPicPr/>
              <p:nvPr/>
            </p:nvPicPr>
            <p:blipFill>
              <a:blip r:embed="rId5"/>
              <a:stretch>
                <a:fillRect/>
              </a:stretch>
            </p:blipFill>
            <p:spPr>
              <a:xfrm>
                <a:off x="4316078" y="2378994"/>
                <a:ext cx="30600" cy="428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p14:cNvContentPartPr/>
              <p14:nvPr/>
            </p14:nvContentPartPr>
            <p14:xfrm>
              <a:off x="-2839604" y="6063821"/>
              <a:ext cx="24480" cy="360"/>
            </p14:xfrm>
          </p:contentPart>
        </mc:Choice>
        <mc:Fallback xmlns="">
          <p:pic>
            <p:nvPicPr>
              <p:cNvPr id="8" name="Ink 7"/>
              <p:cNvPicPr/>
              <p:nvPr/>
            </p:nvPicPr>
            <p:blipFill>
              <a:blip r:embed="rId7"/>
              <a:stretch>
                <a:fillRect/>
              </a:stretch>
            </p:blipFill>
            <p:spPr>
              <a:xfrm>
                <a:off x="-2854724" y="6048701"/>
                <a:ext cx="54720" cy="30600"/>
              </a:xfrm>
              <a:prstGeom prst="rect">
                <a:avLst/>
              </a:prstGeom>
            </p:spPr>
          </p:pic>
        </mc:Fallback>
      </mc:AlternateContent>
    </p:spTree>
    <p:extLst>
      <p:ext uri="{BB962C8B-B14F-4D97-AF65-F5344CB8AC3E}">
        <p14:creationId xmlns:p14="http://schemas.microsoft.com/office/powerpoint/2010/main" val="1087293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Subtitle 2"/>
          <p:cNvSpPr txBox="1">
            <a:spLocks/>
          </p:cNvSpPr>
          <p:nvPr/>
        </p:nvSpPr>
        <p:spPr>
          <a:xfrm>
            <a:off x="899592" y="858836"/>
            <a:ext cx="7416824" cy="841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400" dirty="0">
                <a:solidFill>
                  <a:schemeClr val="bg1">
                    <a:lumMod val="50000"/>
                  </a:schemeClr>
                </a:solidFill>
                <a:latin typeface="Century Gothic" panose="020B0502020202020204" pitchFamily="34" charset="0"/>
                <a:cs typeface="Aharoni" pitchFamily="2" charset="-79"/>
              </a:rPr>
              <a:t>Aims of the Session:</a:t>
            </a:r>
          </a:p>
        </p:txBody>
      </p:sp>
      <p:sp>
        <p:nvSpPr>
          <p:cNvPr id="6" name="Content Placeholder 5"/>
          <p:cNvSpPr>
            <a:spLocks noGrp="1"/>
          </p:cNvSpPr>
          <p:nvPr>
            <p:ph idx="1"/>
          </p:nvPr>
        </p:nvSpPr>
        <p:spPr>
          <a:xfrm>
            <a:off x="390364" y="1556792"/>
            <a:ext cx="8363272" cy="3744416"/>
          </a:xfrm>
        </p:spPr>
        <p:txBody>
          <a:bodyPr>
            <a:noAutofit/>
          </a:bodyPr>
          <a:lstStyle/>
          <a:p>
            <a:r>
              <a:rPr lang="en-GB" sz="2400" dirty="0">
                <a:latin typeface="Century Gothic" panose="020B0502020202020204" pitchFamily="34" charset="0"/>
                <a:cs typeface="Arial" pitchFamily="34" charset="0"/>
              </a:rPr>
              <a:t>To understand the expectations by the end of YR</a:t>
            </a:r>
          </a:p>
          <a:p>
            <a:pPr marL="0" indent="0">
              <a:buNone/>
            </a:pPr>
            <a:endParaRPr lang="en-GB" sz="2400" dirty="0">
              <a:latin typeface="Century Gothic" panose="020B0502020202020204" pitchFamily="34" charset="0"/>
              <a:cs typeface="Arial" pitchFamily="34" charset="0"/>
            </a:endParaRPr>
          </a:p>
          <a:p>
            <a:r>
              <a:rPr lang="en-GB" sz="2400" dirty="0">
                <a:latin typeface="Century Gothic" panose="020B0502020202020204" pitchFamily="34" charset="0"/>
                <a:cs typeface="Arial" pitchFamily="34" charset="0"/>
              </a:rPr>
              <a:t>To understand how reading and phonics is taught in our school</a:t>
            </a:r>
          </a:p>
          <a:p>
            <a:endParaRPr lang="en-GB" sz="2400" dirty="0">
              <a:latin typeface="Century Gothic" panose="020B0502020202020204" pitchFamily="34" charset="0"/>
              <a:cs typeface="Arial" pitchFamily="34" charset="0"/>
            </a:endParaRPr>
          </a:p>
          <a:p>
            <a:r>
              <a:rPr lang="en-GB" sz="2400" dirty="0">
                <a:latin typeface="Century Gothic" panose="020B0502020202020204" pitchFamily="34" charset="0"/>
                <a:cs typeface="Arial" pitchFamily="34" charset="0"/>
              </a:rPr>
              <a:t>To understand how to support your child’s learning at home</a:t>
            </a:r>
          </a:p>
          <a:p>
            <a:endParaRPr lang="en-GB" sz="2400" dirty="0">
              <a:latin typeface="Century Gothic" panose="020B0502020202020204" pitchFamily="34" charset="0"/>
              <a:cs typeface="Arial" pitchFamily="34" charset="0"/>
            </a:endParaRPr>
          </a:p>
          <a:p>
            <a:pPr marL="0" indent="0">
              <a:buNone/>
            </a:pPr>
            <a:endParaRPr lang="en-GB" sz="2400" dirty="0">
              <a:latin typeface="Century Gothic" panose="020B0502020202020204" pitchFamily="34" charset="0"/>
              <a:cs typeface="Arial" pitchFamily="34" charset="0"/>
            </a:endParaRPr>
          </a:p>
          <a:p>
            <a:endParaRPr lang="en-GB" sz="2400" dirty="0">
              <a:latin typeface="Arial" pitchFamily="34" charset="0"/>
              <a:cs typeface="Arial" pitchFamily="34" charset="0"/>
            </a:endParaRPr>
          </a:p>
          <a:p>
            <a:pPr marL="0" indent="0">
              <a:buNone/>
            </a:pPr>
            <a:endParaRPr lang="en-GB" sz="2400" dirty="0">
              <a:latin typeface="Arial" pitchFamily="34" charset="0"/>
              <a:cs typeface="Arial" pitchFamily="34" charset="0"/>
            </a:endParaRPr>
          </a:p>
          <a:p>
            <a:pPr marL="0" indent="0">
              <a:buNone/>
            </a:pPr>
            <a:endParaRPr lang="en-GB" sz="2400" dirty="0">
              <a:latin typeface="Arial" pitchFamily="34" charset="0"/>
              <a:cs typeface="Arial" pitchFamily="34" charset="0"/>
            </a:endParaRPr>
          </a:p>
        </p:txBody>
      </p:sp>
    </p:spTree>
    <p:extLst>
      <p:ext uri="{BB962C8B-B14F-4D97-AF65-F5344CB8AC3E}">
        <p14:creationId xmlns:p14="http://schemas.microsoft.com/office/powerpoint/2010/main" val="3476223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4" y="-9654"/>
            <a:ext cx="9144000"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ubtitle 2"/>
          <p:cNvSpPr txBox="1">
            <a:spLocks/>
          </p:cNvSpPr>
          <p:nvPr/>
        </p:nvSpPr>
        <p:spPr>
          <a:xfrm>
            <a:off x="899592" y="858836"/>
            <a:ext cx="7416824" cy="841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400" dirty="0">
                <a:solidFill>
                  <a:schemeClr val="bg1">
                    <a:lumMod val="50000"/>
                  </a:schemeClr>
                </a:solidFill>
                <a:latin typeface="Century Gothic" panose="020B0502020202020204" pitchFamily="34" charset="0"/>
                <a:cs typeface="Aharoni" pitchFamily="2" charset="-79"/>
              </a:rPr>
              <a:t>Early Learning Goals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8184" y="1484784"/>
            <a:ext cx="6353175" cy="5191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928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4" y="-9654"/>
            <a:ext cx="9144000"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ubtitle 2"/>
          <p:cNvSpPr txBox="1">
            <a:spLocks/>
          </p:cNvSpPr>
          <p:nvPr/>
        </p:nvSpPr>
        <p:spPr>
          <a:xfrm>
            <a:off x="899592" y="858836"/>
            <a:ext cx="7416824" cy="841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400" dirty="0">
                <a:solidFill>
                  <a:schemeClr val="bg1">
                    <a:lumMod val="50000"/>
                  </a:schemeClr>
                </a:solidFill>
                <a:latin typeface="Century Gothic" panose="020B0502020202020204" pitchFamily="34" charset="0"/>
                <a:cs typeface="Aharoni" pitchFamily="2" charset="-79"/>
              </a:rPr>
              <a:t>Early Learning Goals</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9091" y="1599207"/>
            <a:ext cx="5457825"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9231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Subtitle 2"/>
          <p:cNvSpPr txBox="1">
            <a:spLocks/>
          </p:cNvSpPr>
          <p:nvPr/>
        </p:nvSpPr>
        <p:spPr>
          <a:xfrm>
            <a:off x="899592" y="858836"/>
            <a:ext cx="7416824" cy="841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400" dirty="0">
                <a:solidFill>
                  <a:schemeClr val="bg1">
                    <a:lumMod val="50000"/>
                  </a:schemeClr>
                </a:solidFill>
                <a:latin typeface="Century Gothic" panose="020B0502020202020204" pitchFamily="34" charset="0"/>
                <a:cs typeface="Aharoni" pitchFamily="2" charset="-79"/>
              </a:rPr>
              <a:t>Communication and Language</a:t>
            </a: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75681">
            <a:off x="372129" y="1761769"/>
            <a:ext cx="2567417" cy="1925564"/>
          </a:xfrm>
          <a:prstGeom prst="rect">
            <a:avLst/>
          </a:prstGeom>
          <a:ln w="28575">
            <a:solidFill>
              <a:schemeClr val="tx1"/>
            </a:solidFill>
          </a:ln>
        </p:spPr>
      </p:pic>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l="11561" t="20520" r="11922"/>
          <a:stretch/>
        </p:blipFill>
        <p:spPr>
          <a:xfrm rot="21071531">
            <a:off x="1215817" y="4008987"/>
            <a:ext cx="2340488" cy="1823326"/>
          </a:xfrm>
          <a:prstGeom prst="rect">
            <a:avLst/>
          </a:prstGeom>
          <a:ln w="28575">
            <a:solidFill>
              <a:schemeClr val="tx1"/>
            </a:solidFill>
          </a:ln>
        </p:spPr>
      </p:pic>
      <p:pic>
        <p:nvPicPr>
          <p:cNvPr id="10" name="Picture 9"/>
          <p:cNvPicPr>
            <a:picLocks noChangeAspect="1"/>
          </p:cNvPicPr>
          <p:nvPr/>
        </p:nvPicPr>
        <p:blipFill>
          <a:blip r:embed="rId6" cstate="print">
            <a:extLst>
              <a:ext uri="{BEBA8EAE-BF5A-486C-A8C5-ECC9F3942E4B}">
                <a14:imgProps xmlns:a14="http://schemas.microsoft.com/office/drawing/2010/main">
                  <a14:imgLayer r:embed="rId7">
                    <a14:imgEffect>
                      <a14:brightnessContrast bright="52000"/>
                    </a14:imgEffect>
                  </a14:imgLayer>
                </a14:imgProps>
              </a:ext>
              <a:ext uri="{28A0092B-C50C-407E-A947-70E740481C1C}">
                <a14:useLocalDpi xmlns:a14="http://schemas.microsoft.com/office/drawing/2010/main" val="0"/>
              </a:ext>
            </a:extLst>
          </a:blip>
          <a:stretch>
            <a:fillRect/>
          </a:stretch>
        </p:blipFill>
        <p:spPr>
          <a:xfrm>
            <a:off x="3289060" y="1738767"/>
            <a:ext cx="2546852" cy="1910139"/>
          </a:xfrm>
          <a:prstGeom prst="rect">
            <a:avLst/>
          </a:prstGeom>
          <a:ln w="28575">
            <a:solidFill>
              <a:schemeClr val="tx1"/>
            </a:solidFill>
          </a:ln>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655507">
            <a:off x="6350510" y="1996433"/>
            <a:ext cx="2394104" cy="1795578"/>
          </a:xfrm>
          <a:prstGeom prst="rect">
            <a:avLst/>
          </a:prstGeom>
          <a:ln w="28575">
            <a:solidFill>
              <a:schemeClr val="tx1"/>
            </a:solidFill>
          </a:ln>
        </p:spPr>
      </p:pic>
      <p:pic>
        <p:nvPicPr>
          <p:cNvPr id="12" name="Picture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399946">
            <a:off x="5038016" y="3925167"/>
            <a:ext cx="2552505" cy="1914379"/>
          </a:xfrm>
          <a:prstGeom prst="rect">
            <a:avLst/>
          </a:prstGeom>
          <a:ln w="28575">
            <a:solidFill>
              <a:schemeClr val="tx1"/>
            </a:solidFill>
          </a:ln>
        </p:spPr>
      </p:pic>
    </p:spTree>
    <p:extLst>
      <p:ext uri="{BB962C8B-B14F-4D97-AF65-F5344CB8AC3E}">
        <p14:creationId xmlns:p14="http://schemas.microsoft.com/office/powerpoint/2010/main" val="3696548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6600" b="1" dirty="0">
                <a:solidFill>
                  <a:srgbClr val="1AB7D6"/>
                </a:solidFill>
                <a:latin typeface="Century Gothic" panose="020B0502020202020204" pitchFamily="34" charset="0"/>
              </a:rPr>
              <a:t>TALK    </a:t>
            </a:r>
            <a:r>
              <a:rPr lang="en-GB" sz="6600" b="1" dirty="0" err="1">
                <a:solidFill>
                  <a:srgbClr val="1AB7D6"/>
                </a:solidFill>
                <a:latin typeface="Century Gothic" panose="020B0502020202020204" pitchFamily="34" charset="0"/>
              </a:rPr>
              <a:t>TALK</a:t>
            </a:r>
            <a:r>
              <a:rPr lang="en-GB" sz="6600" b="1" dirty="0">
                <a:solidFill>
                  <a:srgbClr val="1AB7D6"/>
                </a:solidFill>
                <a:latin typeface="Century Gothic" panose="020B0502020202020204" pitchFamily="34" charset="0"/>
              </a:rPr>
              <a:t>    </a:t>
            </a:r>
            <a:r>
              <a:rPr lang="en-GB" sz="6600" b="1" dirty="0" err="1">
                <a:solidFill>
                  <a:srgbClr val="1AB7D6"/>
                </a:solidFill>
                <a:latin typeface="Century Gothic" panose="020B0502020202020204" pitchFamily="34" charset="0"/>
              </a:rPr>
              <a:t>TALK</a:t>
            </a:r>
            <a:endParaRPr lang="en-GB" sz="6600" b="1" dirty="0">
              <a:solidFill>
                <a:srgbClr val="1AB7D6"/>
              </a:solidFill>
              <a:latin typeface="Century Gothic" panose="020B0502020202020204" pitchFamily="34" charset="0"/>
            </a:endParaRPr>
          </a:p>
        </p:txBody>
      </p:sp>
      <p:sp>
        <p:nvSpPr>
          <p:cNvPr id="3" name="Content Placeholder 2"/>
          <p:cNvSpPr>
            <a:spLocks noGrp="1"/>
          </p:cNvSpPr>
          <p:nvPr>
            <p:ph idx="1"/>
          </p:nvPr>
        </p:nvSpPr>
        <p:spPr>
          <a:xfrm>
            <a:off x="457200" y="1771650"/>
            <a:ext cx="8229600" cy="4354513"/>
          </a:xfrm>
        </p:spPr>
        <p:txBody>
          <a:bodyPr>
            <a:normAutofit fontScale="92500" lnSpcReduction="20000"/>
          </a:bodyPr>
          <a:lstStyle/>
          <a:p>
            <a:pPr algn="ctr">
              <a:buNone/>
            </a:pPr>
            <a:r>
              <a:rPr lang="en-GB" sz="4000" dirty="0">
                <a:solidFill>
                  <a:schemeClr val="tx1"/>
                </a:solidFill>
              </a:rPr>
              <a:t>     </a:t>
            </a:r>
            <a:r>
              <a:rPr lang="en-GB" sz="4000" b="1" dirty="0">
                <a:solidFill>
                  <a:schemeClr val="tx1"/>
                </a:solidFill>
                <a:latin typeface="Century Gothic" panose="020B0502020202020204" pitchFamily="34" charset="0"/>
              </a:rPr>
              <a:t>There is </a:t>
            </a:r>
            <a:r>
              <a:rPr lang="en-GB" sz="4000" b="1" dirty="0">
                <a:solidFill>
                  <a:srgbClr val="F013AF"/>
                </a:solidFill>
                <a:latin typeface="Century Gothic" panose="020B0502020202020204" pitchFamily="34" charset="0"/>
              </a:rPr>
              <a:t>nothing better </a:t>
            </a:r>
            <a:r>
              <a:rPr lang="en-GB" sz="4000" b="1" dirty="0">
                <a:solidFill>
                  <a:schemeClr val="tx1"/>
                </a:solidFill>
                <a:latin typeface="Century Gothic" panose="020B0502020202020204" pitchFamily="34" charset="0"/>
              </a:rPr>
              <a:t>than...</a:t>
            </a:r>
          </a:p>
          <a:p>
            <a:pPr algn="ctr">
              <a:buNone/>
            </a:pPr>
            <a:r>
              <a:rPr lang="en-GB" sz="4000" b="1" dirty="0">
                <a:solidFill>
                  <a:schemeClr val="tx1"/>
                </a:solidFill>
                <a:latin typeface="Century Gothic" panose="020B0502020202020204" pitchFamily="34" charset="0"/>
              </a:rPr>
              <a:t>shared </a:t>
            </a:r>
            <a:r>
              <a:rPr lang="en-GB" sz="4000" b="1" dirty="0">
                <a:solidFill>
                  <a:srgbClr val="F013AF"/>
                </a:solidFill>
                <a:latin typeface="Century Gothic" panose="020B0502020202020204" pitchFamily="34" charset="0"/>
              </a:rPr>
              <a:t>sustained</a:t>
            </a:r>
            <a:r>
              <a:rPr lang="en-GB" sz="4000" b="1" dirty="0">
                <a:solidFill>
                  <a:schemeClr val="tx1"/>
                </a:solidFill>
                <a:latin typeface="Century Gothic" panose="020B0502020202020204" pitchFamily="34" charset="0"/>
              </a:rPr>
              <a:t> thinking and talking</a:t>
            </a:r>
          </a:p>
          <a:p>
            <a:pPr>
              <a:buNone/>
            </a:pPr>
            <a:endParaRPr lang="en-GB" sz="4000" b="1" dirty="0">
              <a:solidFill>
                <a:srgbClr val="FF0000"/>
              </a:solidFill>
              <a:latin typeface="Century Gothic" panose="020B0502020202020204" pitchFamily="34" charset="0"/>
            </a:endParaRPr>
          </a:p>
          <a:p>
            <a:pPr algn="ctr">
              <a:buNone/>
            </a:pPr>
            <a:r>
              <a:rPr lang="en-GB" sz="4400" b="1" dirty="0">
                <a:solidFill>
                  <a:srgbClr val="FF0000"/>
                </a:solidFill>
                <a:latin typeface="Century Gothic" panose="020B0502020202020204" pitchFamily="34" charset="0"/>
              </a:rPr>
              <a:t>Chatter about </a:t>
            </a:r>
          </a:p>
          <a:p>
            <a:pPr algn="ctr">
              <a:buNone/>
            </a:pPr>
            <a:r>
              <a:rPr lang="en-GB" sz="4400" b="1" dirty="0">
                <a:solidFill>
                  <a:srgbClr val="FF0000"/>
                </a:solidFill>
                <a:latin typeface="Century Gothic" panose="020B0502020202020204" pitchFamily="34" charset="0"/>
              </a:rPr>
              <a:t>anything and everything </a:t>
            </a:r>
          </a:p>
          <a:p>
            <a:pPr algn="ctr">
              <a:buNone/>
            </a:pPr>
            <a:r>
              <a:rPr lang="en-GB" sz="4400" b="1" dirty="0">
                <a:solidFill>
                  <a:srgbClr val="FF0000"/>
                </a:solidFill>
                <a:latin typeface="Century Gothic" panose="020B0502020202020204" pitchFamily="34" charset="0"/>
              </a:rPr>
              <a:t>with your children!</a:t>
            </a:r>
          </a:p>
        </p:txBody>
      </p:sp>
    </p:spTree>
    <p:extLst>
      <p:ext uri="{BB962C8B-B14F-4D97-AF65-F5344CB8AC3E}">
        <p14:creationId xmlns:p14="http://schemas.microsoft.com/office/powerpoint/2010/main" val="1078686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223963"/>
          </a:xfrm>
        </p:spPr>
        <p:txBody>
          <a:bodyPr rtlCol="0">
            <a:noAutofit/>
          </a:bodyPr>
          <a:lstStyle/>
          <a:p>
            <a:pPr algn="ctr" eaLnBrk="1" fontAlgn="auto" hangingPunct="1">
              <a:spcAft>
                <a:spcPts val="0"/>
              </a:spcAft>
              <a:defRPr/>
            </a:pPr>
            <a:r>
              <a:rPr lang="en-GB" sz="4800" b="1" dirty="0">
                <a:solidFill>
                  <a:srgbClr val="1AB7D6"/>
                </a:solidFill>
              </a:rPr>
              <a:t>Why are books so important?</a:t>
            </a:r>
            <a:br>
              <a:rPr lang="en-GB" sz="4800" b="1" dirty="0">
                <a:solidFill>
                  <a:srgbClr val="1AB7D6"/>
                </a:solidFill>
              </a:rPr>
            </a:br>
            <a:endParaRPr lang="en-GB" sz="4800" dirty="0">
              <a:solidFill>
                <a:srgbClr val="1AB7D6"/>
              </a:solidFill>
            </a:endParaRPr>
          </a:p>
        </p:txBody>
      </p:sp>
      <p:sp>
        <p:nvSpPr>
          <p:cNvPr id="24579" name="Content Placeholder 2"/>
          <p:cNvSpPr>
            <a:spLocks noGrp="1"/>
          </p:cNvSpPr>
          <p:nvPr>
            <p:ph idx="1"/>
          </p:nvPr>
        </p:nvSpPr>
        <p:spPr>
          <a:xfrm>
            <a:off x="457200" y="2071678"/>
            <a:ext cx="8229600" cy="4054485"/>
          </a:xfrm>
        </p:spPr>
        <p:txBody>
          <a:bodyPr/>
          <a:lstStyle/>
          <a:p>
            <a:pPr marL="514350" indent="-514350" eaLnBrk="1" hangingPunct="1">
              <a:buNone/>
            </a:pPr>
            <a:endParaRPr lang="en-GB" dirty="0"/>
          </a:p>
          <a:p>
            <a:pPr marL="514350" indent="-514350" eaLnBrk="1" hangingPunct="1">
              <a:buNone/>
            </a:pPr>
            <a:r>
              <a:rPr lang="en-GB" dirty="0"/>
              <a:t>    </a:t>
            </a:r>
            <a:endParaRPr lang="en-GB" sz="4000" b="1" dirty="0"/>
          </a:p>
          <a:p>
            <a:pPr marL="514350" indent="-514350" eaLnBrk="1" hangingPunct="1">
              <a:buNone/>
            </a:pPr>
            <a:r>
              <a:rPr lang="en-GB" sz="4000" b="1" dirty="0">
                <a:solidFill>
                  <a:srgbClr val="FF0000"/>
                </a:solidFill>
              </a:rPr>
              <a:t>  </a:t>
            </a:r>
            <a:endParaRPr lang="en-GB" sz="4000" b="1" dirty="0"/>
          </a:p>
        </p:txBody>
      </p:sp>
      <p:sp>
        <p:nvSpPr>
          <p:cNvPr id="4" name="Footer Placeholder 3"/>
          <p:cNvSpPr>
            <a:spLocks noGrp="1"/>
          </p:cNvSpPr>
          <p:nvPr>
            <p:ph type="ftr" sz="quarter" idx="11"/>
          </p:nvPr>
        </p:nvSpPr>
        <p:spPr/>
        <p:txBody>
          <a:bodyPr/>
          <a:lstStyle/>
          <a:p>
            <a:pPr>
              <a:defRPr/>
            </a:pPr>
            <a:r>
              <a:rPr lang="en-GB"/>
              <a:t>© Debbie Hepplewhite 2011</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3429000"/>
            <a:ext cx="2158324" cy="3245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9872" y="944319"/>
            <a:ext cx="2395196" cy="3348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28184" y="1484784"/>
            <a:ext cx="2649912" cy="1773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91956" y="3454718"/>
            <a:ext cx="1522368" cy="2276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552" y="1213017"/>
            <a:ext cx="2304256" cy="1762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419872" y="4555371"/>
            <a:ext cx="3193799" cy="2131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8967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4" y="-9654"/>
            <a:ext cx="9144000"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ubtitle 2"/>
          <p:cNvSpPr txBox="1">
            <a:spLocks/>
          </p:cNvSpPr>
          <p:nvPr/>
        </p:nvSpPr>
        <p:spPr>
          <a:xfrm>
            <a:off x="899592" y="858836"/>
            <a:ext cx="7416824" cy="841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400" dirty="0">
                <a:solidFill>
                  <a:schemeClr val="bg1">
                    <a:lumMod val="50000"/>
                  </a:schemeClr>
                </a:solidFill>
                <a:latin typeface="Century Gothic" panose="020B0502020202020204" pitchFamily="34" charset="0"/>
                <a:cs typeface="Aharoni" pitchFamily="2" charset="-79"/>
              </a:rPr>
              <a:t>Reading:</a:t>
            </a:r>
          </a:p>
        </p:txBody>
      </p:sp>
      <p:sp>
        <p:nvSpPr>
          <p:cNvPr id="7" name="TextBox 6"/>
          <p:cNvSpPr txBox="1"/>
          <p:nvPr/>
        </p:nvSpPr>
        <p:spPr>
          <a:xfrm>
            <a:off x="683568" y="1340768"/>
            <a:ext cx="7056784" cy="5355312"/>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entury Gothic" panose="020B0502020202020204" pitchFamily="34" charset="0"/>
              </a:rPr>
              <a:t>Book Corner books</a:t>
            </a:r>
          </a:p>
          <a:p>
            <a:pPr marL="285750" indent="-285750">
              <a:buFont typeface="Arial" panose="020B0604020202020204" pitchFamily="34" charset="0"/>
              <a:buChar char="•"/>
            </a:pPr>
            <a:r>
              <a:rPr lang="en-GB" dirty="0">
                <a:latin typeface="Century Gothic" panose="020B0502020202020204" pitchFamily="34" charset="0"/>
              </a:rPr>
              <a:t>Rhyme of the Week</a:t>
            </a:r>
          </a:p>
          <a:p>
            <a:pPr marL="285750" indent="-285750">
              <a:buFont typeface="Arial" panose="020B0604020202020204" pitchFamily="34" charset="0"/>
              <a:buChar char="•"/>
            </a:pPr>
            <a:r>
              <a:rPr lang="en-GB" dirty="0">
                <a:latin typeface="Century Gothic" panose="020B0502020202020204" pitchFamily="34" charset="0"/>
              </a:rPr>
              <a:t>Shared reading as whole class</a:t>
            </a:r>
          </a:p>
          <a:p>
            <a:pPr marL="285750" indent="-285750">
              <a:buFont typeface="Arial" panose="020B0604020202020204" pitchFamily="34" charset="0"/>
              <a:buChar char="•"/>
            </a:pPr>
            <a:r>
              <a:rPr lang="en-GB" dirty="0">
                <a:latin typeface="Century Gothic" panose="020B0502020202020204" pitchFamily="34" charset="0"/>
              </a:rPr>
              <a:t>Guided comprehension</a:t>
            </a:r>
          </a:p>
          <a:p>
            <a:pPr marL="285750" indent="-285750">
              <a:buFont typeface="Arial" panose="020B0604020202020204" pitchFamily="34" charset="0"/>
              <a:buChar char="•"/>
            </a:pPr>
            <a:r>
              <a:rPr lang="en-GB" dirty="0">
                <a:latin typeface="Century Gothic" panose="020B0502020202020204" pitchFamily="34" charset="0"/>
              </a:rPr>
              <a:t>School library</a:t>
            </a:r>
          </a:p>
          <a:p>
            <a:pPr marL="285750" indent="-285750">
              <a:buFont typeface="Arial" panose="020B0604020202020204" pitchFamily="34" charset="0"/>
              <a:buChar char="•"/>
            </a:pPr>
            <a:r>
              <a:rPr lang="en-GB" dirty="0">
                <a:latin typeface="Century Gothic" panose="020B0502020202020204" pitchFamily="34" charset="0"/>
              </a:rPr>
              <a:t>Visit the local library</a:t>
            </a:r>
          </a:p>
          <a:p>
            <a:pPr marL="285750" indent="-285750">
              <a:buFont typeface="Arial" panose="020B0604020202020204" pitchFamily="34" charset="0"/>
              <a:buChar char="•"/>
            </a:pPr>
            <a:r>
              <a:rPr lang="en-GB" dirty="0">
                <a:latin typeface="Century Gothic" panose="020B0502020202020204" pitchFamily="34" charset="0"/>
              </a:rPr>
              <a:t>Individual reading – reading diaries</a:t>
            </a:r>
          </a:p>
          <a:p>
            <a:pPr marL="285750" indent="-285750">
              <a:buFont typeface="Arial" panose="020B0604020202020204" pitchFamily="34" charset="0"/>
              <a:buChar char="•"/>
            </a:pPr>
            <a:r>
              <a:rPr lang="en-GB" dirty="0">
                <a:latin typeface="Century Gothic" panose="020B0502020202020204" pitchFamily="34" charset="0"/>
              </a:rPr>
              <a:t>School reading books – the comprehension of the story is just as important as the decoding.</a:t>
            </a:r>
          </a:p>
          <a:p>
            <a:pPr marL="285750" indent="-285750">
              <a:buFont typeface="Arial" panose="020B0604020202020204" pitchFamily="34" charset="0"/>
              <a:buChar char="•"/>
            </a:pPr>
            <a:r>
              <a:rPr lang="en-GB" dirty="0">
                <a:latin typeface="Century Gothic" panose="020B0502020202020204" pitchFamily="34" charset="0"/>
              </a:rPr>
              <a:t>Reading and phonics folder</a:t>
            </a: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r>
              <a:rPr lang="en-GB" b="1" dirty="0">
                <a:latin typeface="Century Gothic" panose="020B0502020202020204" pitchFamily="34" charset="0"/>
              </a:rPr>
              <a:t>A little every day is key!</a:t>
            </a:r>
          </a:p>
          <a:p>
            <a:endParaRPr lang="en-GB" dirty="0"/>
          </a:p>
          <a:p>
            <a:endParaRPr lang="en-GB" dirty="0"/>
          </a:p>
          <a:p>
            <a:endParaRPr lang="en-GB" dirty="0"/>
          </a:p>
          <a:p>
            <a:r>
              <a:rPr lang="en-GB" dirty="0"/>
              <a:t> </a:t>
            </a:r>
          </a:p>
          <a:p>
            <a:pPr marL="342900" indent="-342900">
              <a:buAutoNum type="arabicParenR" startAt="4"/>
            </a:pPr>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4725144"/>
            <a:ext cx="2520280" cy="1885804"/>
          </a:xfrm>
          <a:prstGeom prst="rect">
            <a:avLst/>
          </a:prstGeom>
          <a:ln w="28575">
            <a:solidFill>
              <a:schemeClr val="tx1"/>
            </a:solidFill>
          </a:ln>
        </p:spPr>
      </p:pic>
    </p:spTree>
    <p:extLst>
      <p:ext uri="{BB962C8B-B14F-4D97-AF65-F5344CB8AC3E}">
        <p14:creationId xmlns:p14="http://schemas.microsoft.com/office/powerpoint/2010/main" val="3675102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lstStyle/>
          <a:p>
            <a:pPr algn="ctr">
              <a:buNone/>
            </a:pPr>
            <a:r>
              <a:rPr lang="en-GB" sz="6000" b="1" dirty="0"/>
              <a:t> Children who </a:t>
            </a:r>
          </a:p>
          <a:p>
            <a:pPr algn="ctr">
              <a:buNone/>
            </a:pPr>
            <a:r>
              <a:rPr lang="en-GB" sz="8000" b="1" dirty="0">
                <a:solidFill>
                  <a:srgbClr val="F013AF"/>
                </a:solidFill>
              </a:rPr>
              <a:t>read     </a:t>
            </a:r>
            <a:r>
              <a:rPr lang="en-GB" sz="8000" b="1" dirty="0" err="1">
                <a:solidFill>
                  <a:srgbClr val="F013AF"/>
                </a:solidFill>
              </a:rPr>
              <a:t>read</a:t>
            </a:r>
            <a:r>
              <a:rPr lang="en-GB" sz="8000" b="1" dirty="0">
                <a:solidFill>
                  <a:srgbClr val="F013AF"/>
                </a:solidFill>
              </a:rPr>
              <a:t>     </a:t>
            </a:r>
            <a:r>
              <a:rPr lang="en-GB" sz="8000" b="1" dirty="0" err="1">
                <a:solidFill>
                  <a:srgbClr val="F013AF"/>
                </a:solidFill>
              </a:rPr>
              <a:t>read</a:t>
            </a:r>
            <a:r>
              <a:rPr lang="en-GB" sz="8000" b="1" dirty="0">
                <a:solidFill>
                  <a:srgbClr val="F013AF"/>
                </a:solidFill>
              </a:rPr>
              <a:t> </a:t>
            </a:r>
            <a:r>
              <a:rPr lang="en-GB" sz="5400" b="1" dirty="0"/>
              <a:t>massively increase their vocabulary, knowledge </a:t>
            </a:r>
          </a:p>
          <a:p>
            <a:pPr algn="ctr">
              <a:buNone/>
            </a:pPr>
            <a:r>
              <a:rPr lang="en-GB" sz="5400" b="1" dirty="0"/>
              <a:t>and understanding</a:t>
            </a:r>
          </a:p>
        </p:txBody>
      </p:sp>
    </p:spTree>
    <p:extLst>
      <p:ext uri="{BB962C8B-B14F-4D97-AF65-F5344CB8AC3E}">
        <p14:creationId xmlns:p14="http://schemas.microsoft.com/office/powerpoint/2010/main" val="1684521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a:xfrm>
            <a:off x="457200" y="493713"/>
            <a:ext cx="8229600" cy="5632450"/>
          </a:xfrm>
        </p:spPr>
        <p:txBody>
          <a:bodyPr>
            <a:normAutofit/>
          </a:bodyPr>
          <a:lstStyle/>
          <a:p>
            <a:pPr marL="0" indent="0" algn="ctr" eaLnBrk="1" hangingPunct="1">
              <a:lnSpc>
                <a:spcPct val="90000"/>
              </a:lnSpc>
              <a:buFont typeface="Arial" charset="0"/>
              <a:buNone/>
              <a:defRPr/>
            </a:pPr>
            <a:r>
              <a:rPr lang="en-GB" sz="3600" b="1" dirty="0">
                <a:solidFill>
                  <a:srgbClr val="002060"/>
                </a:solidFill>
                <a:latin typeface="Century Gothic" panose="020B0502020202020204" pitchFamily="34" charset="0"/>
              </a:rPr>
              <a:t>Our school uses the </a:t>
            </a:r>
          </a:p>
          <a:p>
            <a:pPr marL="0" indent="0" algn="ctr" eaLnBrk="1" hangingPunct="1">
              <a:lnSpc>
                <a:spcPct val="90000"/>
              </a:lnSpc>
              <a:buFont typeface="Arial" charset="0"/>
              <a:buNone/>
              <a:defRPr/>
            </a:pPr>
            <a:r>
              <a:rPr lang="en-GB" sz="3600" b="1" dirty="0">
                <a:solidFill>
                  <a:srgbClr val="0070C0"/>
                </a:solidFill>
                <a:latin typeface="Century Gothic" panose="020B0502020202020204" pitchFamily="34" charset="0"/>
              </a:rPr>
              <a:t>Phonics International programme</a:t>
            </a:r>
          </a:p>
          <a:p>
            <a:pPr marL="0" indent="0" algn="ctr" eaLnBrk="1" hangingPunct="1">
              <a:lnSpc>
                <a:spcPct val="90000"/>
              </a:lnSpc>
              <a:buFont typeface="Arial" charset="0"/>
              <a:buNone/>
              <a:defRPr/>
            </a:pPr>
            <a:endParaRPr lang="en-GB" sz="4400" b="1" dirty="0">
              <a:solidFill>
                <a:srgbClr val="0070C0"/>
              </a:solidFill>
            </a:endParaRPr>
          </a:p>
          <a:p>
            <a:pPr marL="0" indent="0" algn="ctr" eaLnBrk="1" hangingPunct="1">
              <a:lnSpc>
                <a:spcPct val="90000"/>
              </a:lnSpc>
              <a:buFont typeface="Arial" charset="0"/>
              <a:buNone/>
              <a:defRPr/>
            </a:pPr>
            <a:endParaRPr lang="en-GB" sz="4400" b="1" dirty="0">
              <a:solidFill>
                <a:srgbClr val="0070C0"/>
              </a:solidFill>
            </a:endParaRPr>
          </a:p>
          <a:p>
            <a:pPr marL="0" indent="0" algn="ctr" eaLnBrk="1" hangingPunct="1">
              <a:lnSpc>
                <a:spcPct val="90000"/>
              </a:lnSpc>
              <a:buFont typeface="Arial" charset="0"/>
              <a:buNone/>
              <a:defRPr/>
            </a:pPr>
            <a:endParaRPr lang="en-GB" sz="4400" b="1" dirty="0">
              <a:solidFill>
                <a:srgbClr val="0070C0"/>
              </a:solidFill>
            </a:endParaRPr>
          </a:p>
          <a:p>
            <a:pPr marL="0" indent="0" algn="ctr" eaLnBrk="1" hangingPunct="1">
              <a:lnSpc>
                <a:spcPct val="90000"/>
              </a:lnSpc>
              <a:buFont typeface="Arial" charset="0"/>
              <a:buNone/>
              <a:defRPr/>
            </a:pPr>
            <a:endParaRPr lang="en-GB" sz="4400" b="1" dirty="0">
              <a:solidFill>
                <a:srgbClr val="0070C0"/>
              </a:solidFill>
            </a:endParaRPr>
          </a:p>
          <a:p>
            <a:pPr marL="0" indent="0" algn="ctr" eaLnBrk="1" hangingPunct="1">
              <a:lnSpc>
                <a:spcPct val="90000"/>
              </a:lnSpc>
              <a:buFont typeface="Arial" charset="0"/>
              <a:buNone/>
              <a:defRPr/>
            </a:pPr>
            <a:r>
              <a:rPr lang="en-GB" sz="4000" b="1" dirty="0">
                <a:solidFill>
                  <a:srgbClr val="0070C0"/>
                </a:solidFill>
                <a:latin typeface="Century Gothic" panose="020B0502020202020204" pitchFamily="34" charset="0"/>
              </a:rPr>
              <a:t>www.phonicsinternational.com</a:t>
            </a:r>
          </a:p>
          <a:p>
            <a:pPr marL="0" indent="0" algn="ctr" eaLnBrk="1" hangingPunct="1">
              <a:lnSpc>
                <a:spcPct val="90000"/>
              </a:lnSpc>
              <a:buFont typeface="Arial" charset="0"/>
              <a:buNone/>
              <a:defRPr/>
            </a:pPr>
            <a:endParaRPr lang="en-GB" sz="4400" dirty="0">
              <a:solidFill>
                <a:schemeClr val="tx1"/>
              </a:solidFill>
            </a:endParaRPr>
          </a:p>
        </p:txBody>
      </p:sp>
      <p:pic>
        <p:nvPicPr>
          <p:cNvPr id="4" name="Picture 3" descr="phonics_int_logo.jpg"/>
          <p:cNvPicPr>
            <a:picLocks noChangeAspect="1"/>
          </p:cNvPicPr>
          <p:nvPr/>
        </p:nvPicPr>
        <p:blipFill>
          <a:blip r:embed="rId3"/>
          <a:stretch>
            <a:fillRect/>
          </a:stretch>
        </p:blipFill>
        <p:spPr>
          <a:xfrm>
            <a:off x="1885950" y="2213086"/>
            <a:ext cx="5543550" cy="2241327"/>
          </a:xfrm>
          <a:prstGeom prst="rect">
            <a:avLst/>
          </a:prstGeom>
        </p:spPr>
      </p:pic>
    </p:spTree>
    <p:extLst>
      <p:ext uri="{BB962C8B-B14F-4D97-AF65-F5344CB8AC3E}">
        <p14:creationId xmlns:p14="http://schemas.microsoft.com/office/powerpoint/2010/main" val="1253756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Title 1"/>
          <p:cNvSpPr>
            <a:spLocks noGrp="1"/>
          </p:cNvSpPr>
          <p:nvPr>
            <p:ph type="title"/>
          </p:nvPr>
        </p:nvSpPr>
        <p:spPr/>
        <p:txBody>
          <a:bodyPr>
            <a:normAutofit fontScale="90000"/>
          </a:bodyPr>
          <a:lstStyle/>
          <a:p>
            <a:pPr algn="ctr" eaLnBrk="1" hangingPunct="1"/>
            <a:r>
              <a:rPr lang="en-GB" b="1" dirty="0">
                <a:solidFill>
                  <a:srgbClr val="F013AF"/>
                </a:solidFill>
                <a:latin typeface="Century Gothic" panose="020B0502020202020204" pitchFamily="34" charset="0"/>
              </a:rPr>
              <a:t>The Synthetic Phonics Teaching Principles </a:t>
            </a:r>
          </a:p>
        </p:txBody>
      </p:sp>
      <p:sp>
        <p:nvSpPr>
          <p:cNvPr id="110594" name="Content Placeholder 2"/>
          <p:cNvSpPr>
            <a:spLocks noGrp="1"/>
          </p:cNvSpPr>
          <p:nvPr>
            <p:ph idx="1"/>
          </p:nvPr>
        </p:nvSpPr>
        <p:spPr>
          <a:xfrm>
            <a:off x="457200" y="1162050"/>
            <a:ext cx="8229600" cy="4964113"/>
          </a:xfrm>
        </p:spPr>
        <p:txBody>
          <a:bodyPr>
            <a:normAutofit fontScale="92500"/>
          </a:bodyPr>
          <a:lstStyle/>
          <a:p>
            <a:pPr marL="0" indent="0" eaLnBrk="1" hangingPunct="1">
              <a:buFont typeface="Arial" charset="0"/>
              <a:buNone/>
            </a:pPr>
            <a:r>
              <a:rPr lang="en-GB" b="1" dirty="0">
                <a:solidFill>
                  <a:schemeClr val="tx1"/>
                </a:solidFill>
                <a:latin typeface="Century Gothic" panose="020B0502020202020204" pitchFamily="34" charset="0"/>
              </a:rPr>
              <a:t>Teach: </a:t>
            </a:r>
          </a:p>
          <a:p>
            <a:pPr marL="0" indent="0" eaLnBrk="1" hangingPunct="1">
              <a:buFont typeface="Arial" charset="0"/>
              <a:buNone/>
            </a:pPr>
            <a:r>
              <a:rPr lang="en-GB" b="1" dirty="0">
                <a:solidFill>
                  <a:srgbClr val="FF0000"/>
                </a:solidFill>
                <a:latin typeface="Century Gothic" panose="020B0502020202020204" pitchFamily="34" charset="0"/>
              </a:rPr>
              <a:t>KNOWLEDGE</a:t>
            </a:r>
            <a:r>
              <a:rPr lang="en-GB" b="1" dirty="0">
                <a:solidFill>
                  <a:srgbClr val="F013AF"/>
                </a:solidFill>
                <a:latin typeface="Century Gothic" panose="020B0502020202020204" pitchFamily="34" charset="0"/>
              </a:rPr>
              <a:t> </a:t>
            </a:r>
            <a:r>
              <a:rPr lang="en-GB" b="1" dirty="0">
                <a:solidFill>
                  <a:srgbClr val="0070C0"/>
                </a:solidFill>
                <a:latin typeface="Century Gothic" panose="020B0502020202020204" pitchFamily="34" charset="0"/>
              </a:rPr>
              <a:t>of the ALPHABETIC CODE </a:t>
            </a:r>
          </a:p>
          <a:p>
            <a:pPr marL="0" indent="0" algn="ctr" eaLnBrk="1" hangingPunct="1">
              <a:buFont typeface="Arial" charset="0"/>
              <a:buNone/>
            </a:pPr>
            <a:r>
              <a:rPr lang="en-GB" b="1" dirty="0">
                <a:solidFill>
                  <a:schemeClr val="tx1"/>
                </a:solidFill>
                <a:latin typeface="Century Gothic" panose="020B0502020202020204" pitchFamily="34" charset="0"/>
              </a:rPr>
              <a:t>= letters linked to the sounds of speech</a:t>
            </a:r>
          </a:p>
          <a:p>
            <a:pPr marL="0" indent="0" eaLnBrk="1" hangingPunct="1">
              <a:buFont typeface="Arial" charset="0"/>
              <a:buNone/>
            </a:pPr>
            <a:endParaRPr lang="en-GB" b="1" dirty="0">
              <a:latin typeface="Century Gothic" panose="020B0502020202020204" pitchFamily="34" charset="0"/>
            </a:endParaRPr>
          </a:p>
          <a:p>
            <a:pPr marL="0" indent="0" eaLnBrk="1" hangingPunct="1">
              <a:buFont typeface="Arial" charset="0"/>
              <a:buNone/>
            </a:pPr>
            <a:r>
              <a:rPr lang="en-GB" b="1" dirty="0">
                <a:solidFill>
                  <a:srgbClr val="0070C0"/>
                </a:solidFill>
                <a:latin typeface="Century Gothic" panose="020B0502020202020204" pitchFamily="34" charset="0"/>
              </a:rPr>
              <a:t>THREE CORE </a:t>
            </a:r>
            <a:r>
              <a:rPr lang="en-GB" b="1" dirty="0">
                <a:solidFill>
                  <a:srgbClr val="FF0000"/>
                </a:solidFill>
                <a:latin typeface="Century Gothic" panose="020B0502020202020204" pitchFamily="34" charset="0"/>
              </a:rPr>
              <a:t>SKILLS</a:t>
            </a:r>
          </a:p>
          <a:p>
            <a:pPr marL="971550" lvl="1" indent="-514350" eaLnBrk="1" hangingPunct="1">
              <a:buFont typeface="+mj-lt"/>
              <a:buAutoNum type="arabicPeriod"/>
            </a:pPr>
            <a:r>
              <a:rPr lang="en-GB" sz="3200" b="1" dirty="0">
                <a:solidFill>
                  <a:schemeClr val="tx1"/>
                </a:solidFill>
                <a:latin typeface="Century Gothic" panose="020B0502020202020204" pitchFamily="34" charset="0"/>
              </a:rPr>
              <a:t>‘sounding out and blending’ for </a:t>
            </a:r>
            <a:r>
              <a:rPr lang="en-GB" sz="3200" b="1" dirty="0">
                <a:solidFill>
                  <a:srgbClr val="F013AF"/>
                </a:solidFill>
                <a:latin typeface="Century Gothic" panose="020B0502020202020204" pitchFamily="34" charset="0"/>
              </a:rPr>
              <a:t>reading</a:t>
            </a:r>
          </a:p>
          <a:p>
            <a:pPr marL="971550" lvl="1" indent="-514350" eaLnBrk="1" hangingPunct="1">
              <a:buFont typeface="+mj-lt"/>
              <a:buAutoNum type="arabicPeriod"/>
            </a:pPr>
            <a:r>
              <a:rPr lang="en-GB" sz="3200" b="1" dirty="0">
                <a:solidFill>
                  <a:schemeClr val="tx1"/>
                </a:solidFill>
                <a:latin typeface="Century Gothic" panose="020B0502020202020204" pitchFamily="34" charset="0"/>
              </a:rPr>
              <a:t>identifying sounds in words for </a:t>
            </a:r>
            <a:r>
              <a:rPr lang="en-GB" sz="3200" b="1" dirty="0">
                <a:solidFill>
                  <a:srgbClr val="F013AF"/>
                </a:solidFill>
                <a:latin typeface="Century Gothic" panose="020B0502020202020204" pitchFamily="34" charset="0"/>
              </a:rPr>
              <a:t>spelling</a:t>
            </a:r>
          </a:p>
          <a:p>
            <a:pPr marL="971550" lvl="1" indent="-514350" eaLnBrk="1" hangingPunct="1">
              <a:buFont typeface="+mj-lt"/>
              <a:buAutoNum type="arabicPeriod"/>
            </a:pPr>
            <a:r>
              <a:rPr lang="en-GB" sz="3200" b="1" dirty="0">
                <a:solidFill>
                  <a:srgbClr val="F013AF"/>
                </a:solidFill>
                <a:latin typeface="Century Gothic" panose="020B0502020202020204" pitchFamily="34" charset="0"/>
              </a:rPr>
              <a:t>handwriting</a:t>
            </a:r>
          </a:p>
        </p:txBody>
      </p:sp>
    </p:spTree>
    <p:extLst>
      <p:ext uri="{BB962C8B-B14F-4D97-AF65-F5344CB8AC3E}">
        <p14:creationId xmlns:p14="http://schemas.microsoft.com/office/powerpoint/2010/main" val="1111361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p:cNvSpPr>
          <p:nvPr>
            <p:ph type="body" idx="1"/>
          </p:nvPr>
        </p:nvSpPr>
        <p:spPr>
          <a:xfrm>
            <a:off x="457200" y="598488"/>
            <a:ext cx="8229600" cy="5527675"/>
          </a:xfrm>
        </p:spPr>
        <p:txBody>
          <a:bodyPr>
            <a:normAutofit fontScale="92500" lnSpcReduction="20000"/>
          </a:bodyPr>
          <a:lstStyle/>
          <a:p>
            <a:pPr algn="ctr" eaLnBrk="1" hangingPunct="1">
              <a:buFont typeface="Arial" charset="0"/>
              <a:buNone/>
              <a:defRPr/>
            </a:pPr>
            <a:r>
              <a:rPr lang="en-GB" sz="4800" b="1" dirty="0">
                <a:solidFill>
                  <a:srgbClr val="1AB7D6"/>
                </a:solidFill>
                <a:latin typeface="Century Gothic" panose="020B0502020202020204" pitchFamily="34" charset="0"/>
              </a:rPr>
              <a:t>What  is  the  alphabetic  code?</a:t>
            </a:r>
            <a:endParaRPr lang="en-GB" sz="2800" dirty="0">
              <a:latin typeface="Century Gothic" panose="020B0502020202020204" pitchFamily="34" charset="0"/>
            </a:endParaRPr>
          </a:p>
          <a:p>
            <a:pPr marL="0" indent="0" eaLnBrk="1" hangingPunct="1">
              <a:buFont typeface="Arial" charset="0"/>
              <a:buNone/>
              <a:defRPr/>
            </a:pPr>
            <a:r>
              <a:rPr lang="en-GB" sz="3600" b="1" dirty="0">
                <a:solidFill>
                  <a:schemeClr val="tx1"/>
                </a:solidFill>
                <a:latin typeface="Century Gothic" panose="020B0502020202020204" pitchFamily="34" charset="0"/>
              </a:rPr>
              <a:t>Letters and letter groups </a:t>
            </a:r>
            <a:r>
              <a:rPr lang="en-GB" sz="3600" b="1" dirty="0">
                <a:solidFill>
                  <a:srgbClr val="FF0000"/>
                </a:solidFill>
                <a:latin typeface="Century Gothic" panose="020B0502020202020204" pitchFamily="34" charset="0"/>
              </a:rPr>
              <a:t>are code for </a:t>
            </a:r>
            <a:r>
              <a:rPr lang="en-GB" sz="3600" b="1" dirty="0">
                <a:solidFill>
                  <a:schemeClr val="tx1"/>
                </a:solidFill>
                <a:latin typeface="Century Gothic" panose="020B0502020202020204" pitchFamily="34" charset="0"/>
              </a:rPr>
              <a:t>the individual sounds in our speech.</a:t>
            </a:r>
            <a:endParaRPr lang="en-GB" sz="3600" dirty="0">
              <a:solidFill>
                <a:schemeClr val="tx1"/>
              </a:solidFill>
              <a:latin typeface="Century Gothic" panose="020B0502020202020204" pitchFamily="34" charset="0"/>
            </a:endParaRPr>
          </a:p>
          <a:p>
            <a:pPr marL="0" indent="0" eaLnBrk="1" hangingPunct="1">
              <a:buFont typeface="Arial" charset="0"/>
              <a:buNone/>
              <a:defRPr/>
            </a:pPr>
            <a:r>
              <a:rPr lang="en-GB" sz="3600" b="1" dirty="0">
                <a:solidFill>
                  <a:srgbClr val="FF0000"/>
                </a:solidFill>
                <a:latin typeface="Century Gothic" panose="020B0502020202020204" pitchFamily="34" charset="0"/>
              </a:rPr>
              <a:t>Decoding</a:t>
            </a:r>
            <a:r>
              <a:rPr lang="en-GB" sz="3600" b="1" dirty="0">
                <a:solidFill>
                  <a:schemeClr val="tx1"/>
                </a:solidFill>
                <a:latin typeface="Century Gothic" panose="020B0502020202020204" pitchFamily="34" charset="0"/>
              </a:rPr>
              <a:t> the letter symbols into sounds is the basis for reading:</a:t>
            </a:r>
          </a:p>
          <a:p>
            <a:pPr marL="0" indent="0" eaLnBrk="1" hangingPunct="1">
              <a:buFont typeface="Arial" charset="0"/>
              <a:buNone/>
              <a:defRPr/>
            </a:pPr>
            <a:endParaRPr lang="en-GB" sz="3600" b="1" dirty="0">
              <a:solidFill>
                <a:schemeClr val="tx1"/>
              </a:solidFill>
              <a:latin typeface="Century Gothic" panose="020B0502020202020204" pitchFamily="34" charset="0"/>
            </a:endParaRPr>
          </a:p>
          <a:p>
            <a:pPr marL="0" indent="0" algn="ctr" eaLnBrk="1" hangingPunct="1">
              <a:buFont typeface="Arial" charset="0"/>
              <a:buNone/>
              <a:defRPr/>
            </a:pPr>
            <a:r>
              <a:rPr lang="en-GB" sz="3600" dirty="0">
                <a:solidFill>
                  <a:srgbClr val="002060"/>
                </a:solidFill>
                <a:latin typeface="Century Gothic" panose="020B0502020202020204" pitchFamily="34" charset="0"/>
              </a:rPr>
              <a:t>See the printed word</a:t>
            </a:r>
            <a:r>
              <a:rPr lang="en-GB" sz="3600" b="1" dirty="0">
                <a:solidFill>
                  <a:srgbClr val="002060"/>
                </a:solidFill>
                <a:latin typeface="Century Gothic" panose="020B0502020202020204" pitchFamily="34" charset="0"/>
              </a:rPr>
              <a:t> </a:t>
            </a:r>
            <a:r>
              <a:rPr lang="en-GB" sz="3600" b="1" dirty="0">
                <a:solidFill>
                  <a:schemeClr val="tx1"/>
                </a:solidFill>
                <a:latin typeface="Century Gothic" panose="020B0502020202020204" pitchFamily="34" charset="0"/>
              </a:rPr>
              <a:t>soap</a:t>
            </a:r>
            <a:r>
              <a:rPr lang="en-GB" sz="3600" b="1" dirty="0">
                <a:solidFill>
                  <a:srgbClr val="002060"/>
                </a:solidFill>
                <a:latin typeface="Century Gothic" panose="020B0502020202020204" pitchFamily="34" charset="0"/>
              </a:rPr>
              <a:t>, </a:t>
            </a:r>
            <a:r>
              <a:rPr lang="en-GB" sz="3600" dirty="0">
                <a:solidFill>
                  <a:srgbClr val="002060"/>
                </a:solidFill>
                <a:latin typeface="Century Gothic" panose="020B0502020202020204" pitchFamily="34" charset="0"/>
              </a:rPr>
              <a:t>say the sounds </a:t>
            </a:r>
          </a:p>
          <a:p>
            <a:pPr marL="0" indent="0" algn="ctr" eaLnBrk="1" hangingPunct="1">
              <a:buFont typeface="Arial" charset="0"/>
              <a:buNone/>
              <a:defRPr/>
            </a:pPr>
            <a:r>
              <a:rPr lang="en-GB" sz="3600" b="1" dirty="0">
                <a:solidFill>
                  <a:schemeClr val="tx1"/>
                </a:solidFill>
                <a:latin typeface="Century Gothic" panose="020B0502020202020204" pitchFamily="34" charset="0"/>
              </a:rPr>
              <a:t>/</a:t>
            </a:r>
            <a:r>
              <a:rPr lang="en-GB" sz="3600" b="1" dirty="0">
                <a:solidFill>
                  <a:srgbClr val="0070C0"/>
                </a:solidFill>
                <a:latin typeface="Century Gothic" panose="020B0502020202020204" pitchFamily="34" charset="0"/>
              </a:rPr>
              <a:t>s</a:t>
            </a:r>
            <a:r>
              <a:rPr lang="en-GB" sz="3600" b="1" dirty="0">
                <a:solidFill>
                  <a:schemeClr val="tx1"/>
                </a:solidFill>
                <a:latin typeface="Century Gothic" panose="020B0502020202020204" pitchFamily="34" charset="0"/>
              </a:rPr>
              <a:t>/ /</a:t>
            </a:r>
            <a:r>
              <a:rPr lang="en-GB" sz="3600" b="1" dirty="0" err="1">
                <a:solidFill>
                  <a:srgbClr val="FF0000"/>
                </a:solidFill>
                <a:latin typeface="Century Gothic" panose="020B0502020202020204" pitchFamily="34" charset="0"/>
              </a:rPr>
              <a:t>oa</a:t>
            </a:r>
            <a:r>
              <a:rPr lang="en-GB" sz="3600" b="1" dirty="0">
                <a:solidFill>
                  <a:schemeClr val="tx1"/>
                </a:solidFill>
                <a:latin typeface="Century Gothic" panose="020B0502020202020204" pitchFamily="34" charset="0"/>
              </a:rPr>
              <a:t>/ /</a:t>
            </a:r>
            <a:r>
              <a:rPr lang="en-GB" sz="3600" b="1" dirty="0">
                <a:solidFill>
                  <a:srgbClr val="0070C0"/>
                </a:solidFill>
                <a:latin typeface="Century Gothic" panose="020B0502020202020204" pitchFamily="34" charset="0"/>
              </a:rPr>
              <a:t>p</a:t>
            </a:r>
            <a:r>
              <a:rPr lang="en-GB" sz="3600" b="1" dirty="0">
                <a:solidFill>
                  <a:srgbClr val="002060"/>
                </a:solidFill>
                <a:latin typeface="Century Gothic" panose="020B0502020202020204" pitchFamily="34" charset="0"/>
              </a:rPr>
              <a:t>/, </a:t>
            </a:r>
            <a:r>
              <a:rPr lang="en-GB" sz="3600" dirty="0">
                <a:solidFill>
                  <a:srgbClr val="002060"/>
                </a:solidFill>
                <a:latin typeface="Century Gothic" panose="020B0502020202020204" pitchFamily="34" charset="0"/>
              </a:rPr>
              <a:t>blend the sounds to read   </a:t>
            </a:r>
            <a:r>
              <a:rPr lang="en-GB" sz="3600" b="1" dirty="0">
                <a:solidFill>
                  <a:schemeClr val="tx1"/>
                </a:solidFill>
                <a:latin typeface="Century Gothic" panose="020B0502020202020204" pitchFamily="34" charset="0"/>
              </a:rPr>
              <a:t>“soap” </a:t>
            </a:r>
          </a:p>
        </p:txBody>
      </p:sp>
    </p:spTree>
    <p:extLst>
      <p:ext uri="{BB962C8B-B14F-4D97-AF65-F5344CB8AC3E}">
        <p14:creationId xmlns:p14="http://schemas.microsoft.com/office/powerpoint/2010/main" val="4208475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4" y="-9654"/>
            <a:ext cx="9144000"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ubtitle 2"/>
          <p:cNvSpPr txBox="1">
            <a:spLocks/>
          </p:cNvSpPr>
          <p:nvPr/>
        </p:nvSpPr>
        <p:spPr>
          <a:xfrm>
            <a:off x="899592" y="858836"/>
            <a:ext cx="7416824" cy="841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400" dirty="0">
                <a:solidFill>
                  <a:schemeClr val="bg1">
                    <a:lumMod val="50000"/>
                  </a:schemeClr>
                </a:solidFill>
                <a:latin typeface="Century Gothic" panose="020B0502020202020204" pitchFamily="34" charset="0"/>
                <a:cs typeface="Aharoni" pitchFamily="2" charset="-79"/>
              </a:rPr>
              <a:t>Writing:</a:t>
            </a:r>
          </a:p>
        </p:txBody>
      </p:sp>
      <p:sp>
        <p:nvSpPr>
          <p:cNvPr id="7" name="TextBox 6"/>
          <p:cNvSpPr txBox="1"/>
          <p:nvPr/>
        </p:nvSpPr>
        <p:spPr>
          <a:xfrm>
            <a:off x="1016767" y="1360015"/>
            <a:ext cx="6624736" cy="3354765"/>
          </a:xfrm>
          <a:prstGeom prst="rect">
            <a:avLst/>
          </a:prstGeom>
          <a:noFill/>
        </p:spPr>
        <p:txBody>
          <a:bodyPr wrap="square" rtlCol="0">
            <a:spAutoFit/>
          </a:bodyPr>
          <a:lstStyle/>
          <a:p>
            <a:pPr marL="285750" indent="-285750">
              <a:buFont typeface="Arial" panose="020B0604020202020204" pitchFamily="34" charset="0"/>
              <a:buChar char="•"/>
            </a:pPr>
            <a:r>
              <a:rPr lang="en-GB" sz="1600" dirty="0">
                <a:latin typeface="Century Gothic" panose="020B0502020202020204" pitchFamily="34" charset="0"/>
              </a:rPr>
              <a:t>Develop gross &amp; fine motor skills and correct pencil grip.</a:t>
            </a:r>
          </a:p>
          <a:p>
            <a:pPr marL="285750" indent="-285750">
              <a:buFont typeface="Arial" panose="020B0604020202020204" pitchFamily="34" charset="0"/>
              <a:buChar char="•"/>
            </a:pPr>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Handwriting – patterns to begin </a:t>
            </a:r>
          </a:p>
          <a:p>
            <a:pPr marL="285750" indent="-285750">
              <a:buFont typeface="Arial" panose="020B0604020202020204" pitchFamily="34" charset="0"/>
              <a:buChar char="•"/>
            </a:pPr>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Phoneme frames</a:t>
            </a:r>
          </a:p>
          <a:p>
            <a:pPr marL="285750" indent="-285750">
              <a:buFont typeface="Arial" panose="020B0604020202020204" pitchFamily="34" charset="0"/>
              <a:buChar char="•"/>
            </a:pPr>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Variety of writing resources/books </a:t>
            </a:r>
            <a:r>
              <a:rPr lang="en-GB" sz="1600" dirty="0" err="1">
                <a:latin typeface="Century Gothic" panose="020B0502020202020204" pitchFamily="34" charset="0"/>
              </a:rPr>
              <a:t>etc</a:t>
            </a:r>
            <a:endParaRPr lang="en-GB" sz="1600" dirty="0">
              <a:latin typeface="Century Gothic" panose="020B0502020202020204" pitchFamily="34" charset="0"/>
            </a:endParaRPr>
          </a:p>
          <a:p>
            <a:pPr marL="285750" indent="-285750">
              <a:buFont typeface="Arial" panose="020B0604020202020204" pitchFamily="34" charset="0"/>
              <a:buChar char="•"/>
            </a:pPr>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Writing opportunities are part of children’s play</a:t>
            </a:r>
          </a:p>
          <a:p>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Mark making/emergent writing books</a:t>
            </a:r>
          </a:p>
          <a:p>
            <a:endParaRPr lang="en-GB" dirty="0"/>
          </a:p>
          <a:p>
            <a:pPr marL="342900" indent="-342900">
              <a:buAutoNum type="arabicParenR" startAt="4"/>
            </a:pPr>
            <a:endParaRPr lang="en-GB"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187" y="4493166"/>
            <a:ext cx="2339752" cy="1754814"/>
          </a:xfrm>
          <a:prstGeom prst="rect">
            <a:avLst/>
          </a:prstGeom>
          <a:ln w="28575">
            <a:solidFill>
              <a:schemeClr val="tx1"/>
            </a:solidFill>
          </a:ln>
        </p:spPr>
      </p:pic>
      <p:pic>
        <p:nvPicPr>
          <p:cNvPr id="3" name="Picture 2"/>
          <p:cNvPicPr>
            <a:picLocks noChangeAspect="1"/>
          </p:cNvPicPr>
          <p:nvPr/>
        </p:nvPicPr>
        <p:blipFill>
          <a:blip r:embed="rId4"/>
          <a:stretch>
            <a:fillRect/>
          </a:stretch>
        </p:blipFill>
        <p:spPr>
          <a:xfrm>
            <a:off x="6863524" y="1844824"/>
            <a:ext cx="1914310" cy="3346994"/>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4249" r="30986"/>
          <a:stretch/>
        </p:blipFill>
        <p:spPr>
          <a:xfrm>
            <a:off x="2256093" y="4797152"/>
            <a:ext cx="2200851" cy="1914660"/>
          </a:xfrm>
          <a:prstGeom prst="rect">
            <a:avLst/>
          </a:prstGeom>
          <a:ln w="28575">
            <a:solidFill>
              <a:schemeClr val="tx1"/>
            </a:solidFill>
          </a:ln>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37535" y="4517728"/>
            <a:ext cx="3021143" cy="2265858"/>
          </a:xfrm>
          <a:prstGeom prst="rect">
            <a:avLst/>
          </a:prstGeom>
          <a:ln w="28575">
            <a:solidFill>
              <a:schemeClr val="tx1"/>
            </a:solidFill>
          </a:ln>
        </p:spPr>
      </p:pic>
    </p:spTree>
    <p:extLst>
      <p:ext uri="{BB962C8B-B14F-4D97-AF65-F5344CB8AC3E}">
        <p14:creationId xmlns:p14="http://schemas.microsoft.com/office/powerpoint/2010/main" val="22119008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4" y="-9654"/>
            <a:ext cx="9144000"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ubtitle 2"/>
          <p:cNvSpPr txBox="1">
            <a:spLocks/>
          </p:cNvSpPr>
          <p:nvPr/>
        </p:nvSpPr>
        <p:spPr>
          <a:xfrm>
            <a:off x="899592" y="858836"/>
            <a:ext cx="7416824" cy="841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400" dirty="0">
                <a:solidFill>
                  <a:schemeClr val="bg1">
                    <a:lumMod val="50000"/>
                  </a:schemeClr>
                </a:solidFill>
                <a:latin typeface="Century Gothic" panose="020B0502020202020204" pitchFamily="34" charset="0"/>
                <a:cs typeface="Aharoni" pitchFamily="2" charset="-79"/>
              </a:rPr>
              <a:t>Gross &amp; Fine motor control:</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830385" y="1826851"/>
            <a:ext cx="3043371" cy="2273135"/>
          </a:xfrm>
          <a:prstGeom prst="rect">
            <a:avLst/>
          </a:prstGeom>
          <a:ln w="28575">
            <a:solidFill>
              <a:schemeClr val="tx1"/>
            </a:solid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94556" y="4237960"/>
            <a:ext cx="2939819" cy="2204864"/>
          </a:xfrm>
          <a:prstGeom prst="rect">
            <a:avLst/>
          </a:prstGeom>
          <a:ln w="28575">
            <a:solidFill>
              <a:schemeClr val="tx1"/>
            </a:solidFill>
          </a:ln>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80112" y="1484784"/>
            <a:ext cx="3106460" cy="2329845"/>
          </a:xfrm>
          <a:prstGeom prst="rect">
            <a:avLst/>
          </a:prstGeom>
          <a:ln w="28575">
            <a:solidFill>
              <a:schemeClr val="tx1"/>
            </a:solidFill>
          </a:ln>
        </p:spPr>
      </p:pic>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91458" y="4460055"/>
            <a:ext cx="2627784" cy="1970838"/>
          </a:xfrm>
          <a:prstGeom prst="rect">
            <a:avLst/>
          </a:prstGeom>
          <a:ln w="28575">
            <a:solidFill>
              <a:schemeClr val="tx1"/>
            </a:solidFill>
          </a:ln>
        </p:spPr>
      </p:pic>
    </p:spTree>
    <p:extLst>
      <p:ext uri="{BB962C8B-B14F-4D97-AF65-F5344CB8AC3E}">
        <p14:creationId xmlns:p14="http://schemas.microsoft.com/office/powerpoint/2010/main" val="26007007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17525"/>
            <a:ext cx="8229600" cy="5608638"/>
          </a:xfrm>
        </p:spPr>
        <p:txBody>
          <a:bodyPr/>
          <a:lstStyle/>
          <a:p>
            <a:pPr eaLnBrk="1" hangingPunct="1">
              <a:buFont typeface="Arial" charset="0"/>
              <a:buNone/>
              <a:defRPr/>
            </a:pPr>
            <a:r>
              <a:rPr lang="en-GB" sz="4400" b="1" dirty="0">
                <a:solidFill>
                  <a:srgbClr val="1AB7D6"/>
                </a:solidFill>
                <a:latin typeface="Century Gothic" panose="020B0502020202020204" pitchFamily="34" charset="0"/>
              </a:rPr>
              <a:t>HANDWRITING</a:t>
            </a:r>
            <a:endParaRPr lang="en-GB" sz="4400" dirty="0">
              <a:solidFill>
                <a:srgbClr val="1AB7D6"/>
              </a:solidFill>
              <a:latin typeface="Century Gothic" panose="020B0502020202020204" pitchFamily="34" charset="0"/>
            </a:endParaRPr>
          </a:p>
          <a:p>
            <a:pPr marL="514350" indent="-514350" eaLnBrk="1" hangingPunct="1">
              <a:buNone/>
              <a:defRPr/>
            </a:pPr>
            <a:r>
              <a:rPr lang="en-GB" sz="4400" dirty="0">
                <a:solidFill>
                  <a:srgbClr val="002060"/>
                </a:solidFill>
                <a:latin typeface="Century Gothic" panose="020B0502020202020204" pitchFamily="34" charset="0"/>
              </a:rPr>
              <a:t>    </a:t>
            </a:r>
            <a:r>
              <a:rPr lang="en-GB" sz="4000" b="1" dirty="0">
                <a:solidFill>
                  <a:srgbClr val="002060"/>
                </a:solidFill>
                <a:latin typeface="Century Gothic" panose="020B0502020202020204" pitchFamily="34" charset="0"/>
              </a:rPr>
              <a:t>Write all the upper case (capital) and lower case letter shapes of the alphabet with the correct </a:t>
            </a:r>
            <a:r>
              <a:rPr lang="en-GB" sz="4000" b="1" dirty="0">
                <a:solidFill>
                  <a:srgbClr val="F013AF"/>
                </a:solidFill>
                <a:latin typeface="Century Gothic" panose="020B0502020202020204" pitchFamily="34" charset="0"/>
              </a:rPr>
              <a:t>tripod pencil hold</a:t>
            </a:r>
            <a:r>
              <a:rPr lang="en-GB" sz="4000" b="1" dirty="0">
                <a:latin typeface="Century Gothic" panose="020B0502020202020204" pitchFamily="34" charset="0"/>
              </a:rPr>
              <a:t>. </a:t>
            </a:r>
          </a:p>
          <a:p>
            <a:pPr marL="514350" indent="-514350" eaLnBrk="1" hangingPunct="1">
              <a:buFont typeface="+mj-lt"/>
              <a:buAutoNum type="arabicParenR" startAt="3"/>
              <a:defRPr/>
            </a:pPr>
            <a:endParaRPr lang="en-GB" sz="2800" dirty="0"/>
          </a:p>
          <a:p>
            <a:pPr marL="536575" indent="0" eaLnBrk="1" hangingPunct="1">
              <a:buFont typeface="Arial" charset="0"/>
              <a:buNone/>
              <a:defRPr/>
            </a:pPr>
            <a:endParaRPr lang="en-GB" sz="2800" dirty="0"/>
          </a:p>
          <a:p>
            <a:pPr marL="536575" indent="0" eaLnBrk="1" hangingPunct="1">
              <a:buFont typeface="Arial" charset="0"/>
              <a:buNone/>
              <a:defRPr/>
            </a:pPr>
            <a:endParaRPr lang="en-GB" sz="2800" dirty="0">
              <a:solidFill>
                <a:srgbClr val="002060"/>
              </a:solidFill>
            </a:endParaRPr>
          </a:p>
          <a:p>
            <a:pPr marL="536575" indent="0" eaLnBrk="1" hangingPunct="1">
              <a:buFont typeface="Arial" charset="0"/>
              <a:buNone/>
              <a:defRPr/>
            </a:pPr>
            <a:endParaRPr lang="en-GB" sz="2800" dirty="0">
              <a:solidFill>
                <a:srgbClr val="002060"/>
              </a:solidFill>
            </a:endParaRPr>
          </a:p>
        </p:txBody>
      </p:sp>
      <p:pic>
        <p:nvPicPr>
          <p:cNvPr id="4" name="Picture 5" descr="C:\Users\Dave\Desktop\IMG_0018.JPG"/>
          <p:cNvPicPr>
            <a:picLocks noChangeAspect="1" noChangeArrowheads="1"/>
          </p:cNvPicPr>
          <p:nvPr/>
        </p:nvPicPr>
        <p:blipFill>
          <a:blip r:embed="rId3"/>
          <a:srcRect/>
          <a:stretch>
            <a:fillRect/>
          </a:stretch>
        </p:blipFill>
        <p:spPr bwMode="auto">
          <a:xfrm>
            <a:off x="5607112" y="4015391"/>
            <a:ext cx="2812988" cy="2110772"/>
          </a:xfrm>
          <a:prstGeom prst="rect">
            <a:avLst/>
          </a:prstGeom>
          <a:noFill/>
        </p:spPr>
      </p:pic>
      <p:sp>
        <p:nvSpPr>
          <p:cNvPr id="5" name="TextBox 4"/>
          <p:cNvSpPr txBox="1"/>
          <p:nvPr/>
        </p:nvSpPr>
        <p:spPr>
          <a:xfrm>
            <a:off x="685800" y="4914900"/>
            <a:ext cx="4599336" cy="646331"/>
          </a:xfrm>
          <a:prstGeom prst="rect">
            <a:avLst/>
          </a:prstGeom>
          <a:noFill/>
        </p:spPr>
        <p:txBody>
          <a:bodyPr wrap="none" rtlCol="0">
            <a:spAutoFit/>
          </a:bodyPr>
          <a:lstStyle/>
          <a:p>
            <a:r>
              <a:rPr lang="en-GB" sz="3600" b="1" dirty="0">
                <a:solidFill>
                  <a:srgbClr val="FF0000"/>
                </a:solidFill>
                <a:latin typeface="Century Gothic" panose="020B0502020202020204" pitchFamily="34" charset="0"/>
              </a:rPr>
              <a:t>“</a:t>
            </a:r>
            <a:r>
              <a:rPr lang="en-GB" sz="3600" b="1" i="1" dirty="0">
                <a:solidFill>
                  <a:srgbClr val="FF0000"/>
                </a:solidFill>
                <a:latin typeface="Century Gothic" panose="020B0502020202020204" pitchFamily="34" charset="0"/>
              </a:rPr>
              <a:t>Let me help you</a:t>
            </a:r>
            <a:r>
              <a:rPr lang="en-GB" sz="3600" b="1" dirty="0">
                <a:solidFill>
                  <a:srgbClr val="FF0000"/>
                </a:solidFill>
                <a:latin typeface="Century Gothic" panose="020B0502020202020204" pitchFamily="34" charset="0"/>
              </a:rPr>
              <a:t>...”</a:t>
            </a:r>
          </a:p>
        </p:txBody>
      </p:sp>
      <p:pic>
        <p:nvPicPr>
          <p:cNvPr id="4098" name="Picture 2" descr="C:\Users\Debbie\AppData\Local\Microsoft\Windows\Temporary Internet Files\Content.IE5\2USJE7TT\MC900084346[3].wmf"/>
          <p:cNvPicPr>
            <a:picLocks noChangeAspect="1" noChangeArrowheads="1"/>
          </p:cNvPicPr>
          <p:nvPr/>
        </p:nvPicPr>
        <p:blipFill>
          <a:blip r:embed="rId4"/>
          <a:srcRect/>
          <a:stretch>
            <a:fillRect/>
          </a:stretch>
        </p:blipFill>
        <p:spPr bwMode="auto">
          <a:xfrm>
            <a:off x="4388341" y="247649"/>
            <a:ext cx="1218771" cy="1247115"/>
          </a:xfrm>
          <a:prstGeom prst="rect">
            <a:avLst/>
          </a:prstGeom>
          <a:noFill/>
        </p:spPr>
      </p:pic>
    </p:spTree>
    <p:extLst>
      <p:ext uri="{BB962C8B-B14F-4D97-AF65-F5344CB8AC3E}">
        <p14:creationId xmlns:p14="http://schemas.microsoft.com/office/powerpoint/2010/main" val="3602633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17525"/>
            <a:ext cx="8229600" cy="5608638"/>
          </a:xfrm>
        </p:spPr>
        <p:txBody>
          <a:bodyPr/>
          <a:lstStyle/>
          <a:p>
            <a:pPr algn="r" eaLnBrk="1" hangingPunct="1">
              <a:buFont typeface="Arial" charset="0"/>
              <a:buNone/>
              <a:defRPr/>
            </a:pPr>
            <a:r>
              <a:rPr lang="en-GB" sz="4400" b="1" dirty="0">
                <a:solidFill>
                  <a:srgbClr val="FF0000"/>
                </a:solidFill>
                <a:latin typeface="Century Gothic" panose="020B0502020202020204" pitchFamily="34" charset="0"/>
              </a:rPr>
              <a:t>“</a:t>
            </a:r>
            <a:r>
              <a:rPr lang="en-GB" sz="4400" b="1" i="1" dirty="0">
                <a:solidFill>
                  <a:srgbClr val="FF0000"/>
                </a:solidFill>
                <a:latin typeface="Century Gothic" panose="020B0502020202020204" pitchFamily="34" charset="0"/>
              </a:rPr>
              <a:t>Let me show you again</a:t>
            </a:r>
            <a:r>
              <a:rPr lang="en-GB" sz="4400" b="1" dirty="0">
                <a:solidFill>
                  <a:srgbClr val="FF0000"/>
                </a:solidFill>
                <a:latin typeface="Century Gothic" panose="020B0502020202020204" pitchFamily="34" charset="0"/>
              </a:rPr>
              <a:t>...”</a:t>
            </a:r>
            <a:endParaRPr lang="en-GB" sz="4400" dirty="0">
              <a:solidFill>
                <a:srgbClr val="FF0000"/>
              </a:solidFill>
              <a:latin typeface="Century Gothic" panose="020B0502020202020204" pitchFamily="34" charset="0"/>
            </a:endParaRPr>
          </a:p>
          <a:p>
            <a:pPr marL="514350" indent="-514350" eaLnBrk="1" hangingPunct="1">
              <a:buNone/>
              <a:defRPr/>
            </a:pPr>
            <a:r>
              <a:rPr lang="en-GB" sz="4400" dirty="0">
                <a:solidFill>
                  <a:srgbClr val="002060"/>
                </a:solidFill>
                <a:latin typeface="Century Gothic" panose="020B0502020202020204" pitchFamily="34" charset="0"/>
              </a:rPr>
              <a:t>    </a:t>
            </a:r>
          </a:p>
          <a:p>
            <a:pPr marL="514350" indent="-514350" algn="ctr" eaLnBrk="1" hangingPunct="1">
              <a:buNone/>
              <a:defRPr/>
            </a:pPr>
            <a:r>
              <a:rPr lang="en-GB" sz="4400" b="1" dirty="0">
                <a:solidFill>
                  <a:srgbClr val="002060"/>
                </a:solidFill>
                <a:latin typeface="Century Gothic" panose="020B0502020202020204" pitchFamily="34" charset="0"/>
              </a:rPr>
              <a:t>“</a:t>
            </a:r>
            <a:r>
              <a:rPr lang="en-GB" sz="4400" b="1" i="1" dirty="0" err="1">
                <a:solidFill>
                  <a:srgbClr val="002060"/>
                </a:solidFill>
                <a:latin typeface="Century Gothic" panose="020B0502020202020204" pitchFamily="34" charset="0"/>
              </a:rPr>
              <a:t>Froggy</a:t>
            </a:r>
            <a:r>
              <a:rPr lang="en-GB" sz="4400" b="1" i="1" dirty="0">
                <a:solidFill>
                  <a:srgbClr val="002060"/>
                </a:solidFill>
                <a:latin typeface="Century Gothic" panose="020B0502020202020204" pitchFamily="34" charset="0"/>
              </a:rPr>
              <a:t> legs with the log under</a:t>
            </a:r>
            <a:r>
              <a:rPr lang="en-GB" sz="4400" b="1" dirty="0">
                <a:solidFill>
                  <a:srgbClr val="002060"/>
                </a:solidFill>
                <a:latin typeface="Century Gothic" panose="020B0502020202020204" pitchFamily="34" charset="0"/>
              </a:rPr>
              <a:t>”</a:t>
            </a:r>
            <a:endParaRPr lang="en-GB" sz="4400" dirty="0">
              <a:latin typeface="Century Gothic" panose="020B0502020202020204" pitchFamily="34" charset="0"/>
            </a:endParaRPr>
          </a:p>
          <a:p>
            <a:pPr marL="514350" indent="-514350" eaLnBrk="1" hangingPunct="1">
              <a:buFont typeface="+mj-lt"/>
              <a:buAutoNum type="arabicParenR" startAt="3"/>
              <a:defRPr/>
            </a:pPr>
            <a:endParaRPr lang="en-GB" sz="2800" dirty="0"/>
          </a:p>
          <a:p>
            <a:pPr marL="536575" indent="0" eaLnBrk="1" hangingPunct="1">
              <a:buFont typeface="Arial" charset="0"/>
              <a:buNone/>
              <a:defRPr/>
            </a:pPr>
            <a:endParaRPr lang="en-GB" sz="2800" dirty="0"/>
          </a:p>
          <a:p>
            <a:pPr marL="536575" indent="0" eaLnBrk="1" hangingPunct="1">
              <a:buFont typeface="Arial" charset="0"/>
              <a:buNone/>
              <a:defRPr/>
            </a:pPr>
            <a:endParaRPr lang="en-GB" sz="2800" dirty="0">
              <a:solidFill>
                <a:srgbClr val="002060"/>
              </a:solidFill>
            </a:endParaRPr>
          </a:p>
          <a:p>
            <a:pPr marL="536575" indent="0" eaLnBrk="1" hangingPunct="1">
              <a:buFont typeface="Arial" charset="0"/>
              <a:buNone/>
              <a:defRPr/>
            </a:pPr>
            <a:endParaRPr lang="en-GB" sz="2800" dirty="0">
              <a:solidFill>
                <a:srgbClr val="002060"/>
              </a:solidFill>
            </a:endParaRPr>
          </a:p>
        </p:txBody>
      </p:sp>
      <p:pic>
        <p:nvPicPr>
          <p:cNvPr id="4" name="Picture 5" descr="C:\Users\Dave\Desktop\IMG_0018.JPG"/>
          <p:cNvPicPr>
            <a:picLocks noChangeAspect="1" noChangeArrowheads="1"/>
          </p:cNvPicPr>
          <p:nvPr/>
        </p:nvPicPr>
        <p:blipFill>
          <a:blip r:embed="rId3"/>
          <a:srcRect/>
          <a:stretch>
            <a:fillRect/>
          </a:stretch>
        </p:blipFill>
        <p:spPr bwMode="auto">
          <a:xfrm>
            <a:off x="5607112" y="4015391"/>
            <a:ext cx="2812988" cy="2110772"/>
          </a:xfrm>
          <a:prstGeom prst="rect">
            <a:avLst/>
          </a:prstGeom>
          <a:noFill/>
        </p:spPr>
      </p:pic>
      <p:pic>
        <p:nvPicPr>
          <p:cNvPr id="4098" name="Picture 2" descr="C:\Users\Debbie\AppData\Local\Microsoft\Windows\Temporary Internet Files\Content.IE5\2USJE7TT\MC900084346[3].wmf"/>
          <p:cNvPicPr>
            <a:picLocks noChangeAspect="1" noChangeArrowheads="1"/>
          </p:cNvPicPr>
          <p:nvPr/>
        </p:nvPicPr>
        <p:blipFill>
          <a:blip r:embed="rId4"/>
          <a:srcRect/>
          <a:stretch>
            <a:fillRect/>
          </a:stretch>
        </p:blipFill>
        <p:spPr bwMode="auto">
          <a:xfrm>
            <a:off x="1739688" y="3125133"/>
            <a:ext cx="2984712" cy="3054125"/>
          </a:xfrm>
          <a:prstGeom prst="rect">
            <a:avLst/>
          </a:prstGeom>
          <a:noFill/>
        </p:spPr>
      </p:pic>
      <p:pic>
        <p:nvPicPr>
          <p:cNvPr id="5122" name="Picture 2" descr="C:\Users\Debbie\AppData\Local\Microsoft\Windows\Temporary Internet Files\Content.IE5\ZC608QOK\MC900084348[1].wmf"/>
          <p:cNvPicPr>
            <a:picLocks noChangeAspect="1" noChangeArrowheads="1"/>
          </p:cNvPicPr>
          <p:nvPr/>
        </p:nvPicPr>
        <p:blipFill>
          <a:blip r:embed="rId5"/>
          <a:srcRect/>
          <a:stretch>
            <a:fillRect/>
          </a:stretch>
        </p:blipFill>
        <p:spPr bwMode="auto">
          <a:xfrm flipH="1">
            <a:off x="514350" y="288925"/>
            <a:ext cx="1225338" cy="1292225"/>
          </a:xfrm>
          <a:prstGeom prst="rect">
            <a:avLst/>
          </a:prstGeom>
          <a:noFill/>
        </p:spPr>
      </p:pic>
    </p:spTree>
    <p:extLst>
      <p:ext uri="{BB962C8B-B14F-4D97-AF65-F5344CB8AC3E}">
        <p14:creationId xmlns:p14="http://schemas.microsoft.com/office/powerpoint/2010/main" val="34630724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4" y="-9654"/>
            <a:ext cx="9144000"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ubtitle 2"/>
          <p:cNvSpPr txBox="1">
            <a:spLocks/>
          </p:cNvSpPr>
          <p:nvPr/>
        </p:nvSpPr>
        <p:spPr>
          <a:xfrm>
            <a:off x="899592" y="858836"/>
            <a:ext cx="7416824" cy="841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400" dirty="0">
                <a:solidFill>
                  <a:schemeClr val="bg1">
                    <a:lumMod val="50000"/>
                  </a:schemeClr>
                </a:solidFill>
                <a:latin typeface="Century Gothic" panose="020B0502020202020204" pitchFamily="34" charset="0"/>
                <a:cs typeface="Aharoni" pitchFamily="2" charset="-79"/>
              </a:rPr>
              <a:t>How can I help at home?:</a:t>
            </a:r>
          </a:p>
        </p:txBody>
      </p:sp>
      <p:sp>
        <p:nvSpPr>
          <p:cNvPr id="7" name="TextBox 6"/>
          <p:cNvSpPr txBox="1"/>
          <p:nvPr/>
        </p:nvSpPr>
        <p:spPr>
          <a:xfrm>
            <a:off x="971600" y="1556792"/>
            <a:ext cx="6624736" cy="5355312"/>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entury Gothic" panose="020B0502020202020204" pitchFamily="34" charset="0"/>
              </a:rPr>
              <a:t>Read daily with your child at home and record in the diary</a:t>
            </a:r>
          </a:p>
          <a:p>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Track the rhyme of the week and practise reciting it</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Play rhyming/alliteration games</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Encourage children to speak in full sentences</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Encourage large drawing/writing activities which strengthen gross motor skills</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Talk about the sound learnt each day – look for objects for our sound table</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Complete activities on reverse of the phonics sheets in the reading and phonics folder</a:t>
            </a:r>
          </a:p>
          <a:p>
            <a:endParaRPr lang="en-GB" dirty="0"/>
          </a:p>
          <a:p>
            <a:pPr marL="342900" indent="-342900">
              <a:buAutoNum type="arabicParenR" startAt="4"/>
            </a:pPr>
            <a:endParaRPr lang="en-GB" dirty="0"/>
          </a:p>
        </p:txBody>
      </p:sp>
    </p:spTree>
    <p:extLst>
      <p:ext uri="{BB962C8B-B14F-4D97-AF65-F5344CB8AC3E}">
        <p14:creationId xmlns:p14="http://schemas.microsoft.com/office/powerpoint/2010/main" val="38893334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entury Gothic" panose="020B0502020202020204" pitchFamily="34" charset="0"/>
              </a:rPr>
              <a:t>What books will I get?</a:t>
            </a:r>
          </a:p>
        </p:txBody>
      </p:sp>
      <p:sp>
        <p:nvSpPr>
          <p:cNvPr id="3" name="Content Placeholder 2"/>
          <p:cNvSpPr>
            <a:spLocks noGrp="1"/>
          </p:cNvSpPr>
          <p:nvPr>
            <p:ph idx="1"/>
          </p:nvPr>
        </p:nvSpPr>
        <p:spPr/>
        <p:txBody>
          <a:bodyPr/>
          <a:lstStyle/>
          <a:p>
            <a:r>
              <a:rPr lang="en-GB" dirty="0">
                <a:latin typeface="Century Gothic" panose="020B0502020202020204" pitchFamily="34" charset="0"/>
              </a:rPr>
              <a:t>Rhyme of the week book </a:t>
            </a:r>
          </a:p>
          <a:p>
            <a:r>
              <a:rPr lang="en-GB" dirty="0">
                <a:latin typeface="Century Gothic" panose="020B0502020202020204" pitchFamily="34" charset="0"/>
              </a:rPr>
              <a:t>Reading and phonics folder</a:t>
            </a:r>
          </a:p>
          <a:p>
            <a:r>
              <a:rPr lang="en-GB" dirty="0">
                <a:latin typeface="Century Gothic" panose="020B0502020202020204" pitchFamily="34" charset="0"/>
              </a:rPr>
              <a:t>Phonically decodable books. One will match the sounds that we are teaching and one will match the phonemes that your child knows. </a:t>
            </a:r>
          </a:p>
          <a:p>
            <a:r>
              <a:rPr lang="en-GB" dirty="0">
                <a:latin typeface="Century Gothic" panose="020B0502020202020204" pitchFamily="34" charset="0"/>
              </a:rPr>
              <a:t>Home sharing books from our library</a:t>
            </a:r>
          </a:p>
          <a:p>
            <a:endParaRPr lang="en-GB" dirty="0"/>
          </a:p>
        </p:txBody>
      </p:sp>
    </p:spTree>
    <p:extLst>
      <p:ext uri="{BB962C8B-B14F-4D97-AF65-F5344CB8AC3E}">
        <p14:creationId xmlns:p14="http://schemas.microsoft.com/office/powerpoint/2010/main" val="25764139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1" name="Title 1"/>
          <p:cNvSpPr>
            <a:spLocks noGrp="1"/>
          </p:cNvSpPr>
          <p:nvPr>
            <p:ph type="title"/>
          </p:nvPr>
        </p:nvSpPr>
        <p:spPr/>
        <p:txBody>
          <a:bodyPr/>
          <a:lstStyle/>
          <a:p>
            <a:pPr algn="ctr" eaLnBrk="1" hangingPunct="1"/>
            <a:r>
              <a:rPr lang="en-GB" sz="3200" b="1" dirty="0">
                <a:solidFill>
                  <a:srgbClr val="0070C0"/>
                </a:solidFill>
                <a:latin typeface="Century Gothic" panose="020B0502020202020204" pitchFamily="34" charset="0"/>
              </a:rPr>
              <a:t>ESSENTIAL</a:t>
            </a:r>
            <a:r>
              <a:rPr lang="en-GB" sz="3200" b="1" dirty="0">
                <a:latin typeface="Century Gothic" panose="020B0502020202020204" pitchFamily="34" charset="0"/>
              </a:rPr>
              <a:t>  </a:t>
            </a:r>
            <a:r>
              <a:rPr lang="en-GB" sz="3200" b="1" dirty="0">
                <a:solidFill>
                  <a:srgbClr val="FF0000"/>
                </a:solidFill>
                <a:latin typeface="Century Gothic" panose="020B0502020202020204" pitchFamily="34" charset="0"/>
              </a:rPr>
              <a:t>MULTI-SKILLS  </a:t>
            </a:r>
            <a:r>
              <a:rPr lang="en-GB" sz="3200" b="1" dirty="0">
                <a:solidFill>
                  <a:srgbClr val="0070C0"/>
                </a:solidFill>
                <a:latin typeface="Century Gothic" panose="020B0502020202020204" pitchFamily="34" charset="0"/>
              </a:rPr>
              <a:t>ACTIVITY  SHEETS</a:t>
            </a:r>
            <a:endParaRPr lang="en-GB" sz="3200" dirty="0">
              <a:solidFill>
                <a:srgbClr val="0070C0"/>
              </a:solidFill>
              <a:latin typeface="Century Gothic" panose="020B0502020202020204" pitchFamily="34" charset="0"/>
            </a:endParaRPr>
          </a:p>
        </p:txBody>
      </p:sp>
      <p:sp>
        <p:nvSpPr>
          <p:cNvPr id="215042" name="Content Placeholder 2"/>
          <p:cNvSpPr>
            <a:spLocks noGrp="1"/>
          </p:cNvSpPr>
          <p:nvPr>
            <p:ph idx="1"/>
          </p:nvPr>
        </p:nvSpPr>
        <p:spPr>
          <a:xfrm>
            <a:off x="457200" y="1417638"/>
            <a:ext cx="8229600" cy="4708525"/>
          </a:xfrm>
        </p:spPr>
        <p:txBody>
          <a:bodyPr/>
          <a:lstStyle/>
          <a:p>
            <a:pPr eaLnBrk="1" hangingPunct="1"/>
            <a:endParaRPr lang="en-GB" sz="2800" dirty="0"/>
          </a:p>
          <a:p>
            <a:pPr eaLnBrk="1" hangingPunct="1"/>
            <a:endParaRPr lang="en-GB" sz="2800" dirty="0"/>
          </a:p>
          <a:p>
            <a:pPr eaLnBrk="1" hangingPunct="1"/>
            <a:endParaRPr lang="en-GB" dirty="0">
              <a:solidFill>
                <a:srgbClr val="002060"/>
              </a:solidFill>
            </a:endParaRPr>
          </a:p>
          <a:p>
            <a:pPr eaLnBrk="1" hangingPunct="1">
              <a:buNone/>
            </a:pPr>
            <a:r>
              <a:rPr lang="en-GB" sz="2800" dirty="0"/>
              <a:t> </a:t>
            </a:r>
          </a:p>
          <a:p>
            <a:pPr eaLnBrk="1" hangingPunct="1"/>
            <a:endParaRPr lang="en-GB" dirty="0"/>
          </a:p>
        </p:txBody>
      </p:sp>
      <p:sp>
        <p:nvSpPr>
          <p:cNvPr id="5" name="TextBox 4"/>
          <p:cNvSpPr txBox="1"/>
          <p:nvPr/>
        </p:nvSpPr>
        <p:spPr>
          <a:xfrm>
            <a:off x="457200" y="2000250"/>
            <a:ext cx="4540025" cy="1815882"/>
          </a:xfrm>
          <a:prstGeom prst="rect">
            <a:avLst/>
          </a:prstGeom>
          <a:noFill/>
        </p:spPr>
        <p:txBody>
          <a:bodyPr wrap="none" rtlCol="0">
            <a:spAutoFit/>
          </a:bodyPr>
          <a:lstStyle/>
          <a:p>
            <a:r>
              <a:rPr lang="en-GB" sz="2800" b="1" dirty="0">
                <a:solidFill>
                  <a:srgbClr val="FF0000"/>
                </a:solidFill>
                <a:latin typeface="Century Gothic" panose="020B0502020202020204" pitchFamily="34" charset="0"/>
              </a:rPr>
              <a:t>Individual practice of the</a:t>
            </a:r>
          </a:p>
          <a:p>
            <a:r>
              <a:rPr lang="en-GB" sz="2800" b="1" i="1" dirty="0">
                <a:solidFill>
                  <a:srgbClr val="0070C0"/>
                </a:solidFill>
                <a:latin typeface="Century Gothic" panose="020B0502020202020204" pitchFamily="34" charset="0"/>
              </a:rPr>
              <a:t>sub</a:t>
            </a:r>
            <a:r>
              <a:rPr lang="en-GB" sz="2800" b="1" dirty="0">
                <a:solidFill>
                  <a:srgbClr val="FF0000"/>
                </a:solidFill>
                <a:latin typeface="Century Gothic" panose="020B0502020202020204" pitchFamily="34" charset="0"/>
              </a:rPr>
              <a:t>-skills and </a:t>
            </a:r>
            <a:r>
              <a:rPr lang="en-GB" sz="2800" b="1" i="1" dirty="0">
                <a:solidFill>
                  <a:srgbClr val="0070C0"/>
                </a:solidFill>
                <a:latin typeface="Century Gothic" panose="020B0502020202020204" pitchFamily="34" charset="0"/>
              </a:rPr>
              <a:t>core</a:t>
            </a:r>
            <a:r>
              <a:rPr lang="en-GB" sz="2800" b="1" dirty="0">
                <a:solidFill>
                  <a:srgbClr val="FF0000"/>
                </a:solidFill>
                <a:latin typeface="Century Gothic" panose="020B0502020202020204" pitchFamily="34" charset="0"/>
              </a:rPr>
              <a:t> skills </a:t>
            </a:r>
          </a:p>
          <a:p>
            <a:r>
              <a:rPr lang="en-GB" sz="2800" b="1" dirty="0">
                <a:solidFill>
                  <a:srgbClr val="FF0000"/>
                </a:solidFill>
                <a:latin typeface="Century Gothic" panose="020B0502020202020204" pitchFamily="34" charset="0"/>
              </a:rPr>
              <a:t>for reading, spelling </a:t>
            </a:r>
          </a:p>
          <a:p>
            <a:r>
              <a:rPr lang="en-GB" sz="2800" b="1" dirty="0">
                <a:solidFill>
                  <a:srgbClr val="FF0000"/>
                </a:solidFill>
                <a:latin typeface="Century Gothic" panose="020B0502020202020204" pitchFamily="34" charset="0"/>
              </a:rPr>
              <a:t>and handwriting</a:t>
            </a:r>
          </a:p>
        </p:txBody>
      </p:sp>
      <p:pic>
        <p:nvPicPr>
          <p:cNvPr id="6" name="Picture 5" descr="alternate_style_2_early_years_starter_activity_sheets.cmyk.jpg"/>
          <p:cNvPicPr>
            <a:picLocks noChangeAspect="1"/>
          </p:cNvPicPr>
          <p:nvPr/>
        </p:nvPicPr>
        <p:blipFill>
          <a:blip r:embed="rId3"/>
          <a:stretch>
            <a:fillRect/>
          </a:stretch>
        </p:blipFill>
        <p:spPr>
          <a:xfrm>
            <a:off x="2844575" y="4059971"/>
            <a:ext cx="1437084" cy="1890899"/>
          </a:xfrm>
          <a:prstGeom prst="rect">
            <a:avLst/>
          </a:prstGeom>
          <a:ln>
            <a:solidFill>
              <a:schemeClr val="tx1"/>
            </a:solidFill>
          </a:ln>
        </p:spPr>
      </p:pic>
      <p:pic>
        <p:nvPicPr>
          <p:cNvPr id="7" name="Picture 6" descr="sounds_book_activity_sheets_cmyk.jpg"/>
          <p:cNvPicPr>
            <a:picLocks noChangeAspect="1"/>
          </p:cNvPicPr>
          <p:nvPr/>
        </p:nvPicPr>
        <p:blipFill>
          <a:blip r:embed="rId4"/>
          <a:stretch>
            <a:fillRect/>
          </a:stretch>
        </p:blipFill>
        <p:spPr>
          <a:xfrm>
            <a:off x="4997225" y="1417638"/>
            <a:ext cx="3653510" cy="5044372"/>
          </a:xfrm>
          <a:prstGeom prst="rect">
            <a:avLst/>
          </a:prstGeom>
        </p:spPr>
      </p:pic>
      <p:pic>
        <p:nvPicPr>
          <p:cNvPr id="8" name="Picture 7" descr="eysp_p_activity_cmyk.jpg"/>
          <p:cNvPicPr>
            <a:picLocks noChangeAspect="1"/>
          </p:cNvPicPr>
          <p:nvPr/>
        </p:nvPicPr>
        <p:blipFill>
          <a:blip r:embed="rId5"/>
          <a:stretch>
            <a:fillRect/>
          </a:stretch>
        </p:blipFill>
        <p:spPr>
          <a:xfrm>
            <a:off x="781050" y="4059971"/>
            <a:ext cx="1447800" cy="1890899"/>
          </a:xfrm>
          <a:prstGeom prst="rect">
            <a:avLst/>
          </a:prstGeom>
          <a:ln>
            <a:solidFill>
              <a:schemeClr val="tx1"/>
            </a:solidFill>
          </a:ln>
        </p:spPr>
      </p:pic>
    </p:spTree>
    <p:extLst>
      <p:ext uri="{BB962C8B-B14F-4D97-AF65-F5344CB8AC3E}">
        <p14:creationId xmlns:p14="http://schemas.microsoft.com/office/powerpoint/2010/main" val="21355893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89" name="Title 1"/>
          <p:cNvSpPr>
            <a:spLocks noGrp="1"/>
          </p:cNvSpPr>
          <p:nvPr>
            <p:ph type="title"/>
          </p:nvPr>
        </p:nvSpPr>
        <p:spPr>
          <a:xfrm>
            <a:off x="457200" y="274638"/>
            <a:ext cx="8229600" cy="901019"/>
          </a:xfrm>
        </p:spPr>
        <p:txBody>
          <a:bodyPr>
            <a:noAutofit/>
          </a:bodyPr>
          <a:lstStyle/>
          <a:p>
            <a:pPr algn="ctr" eaLnBrk="1" hangingPunct="1"/>
            <a:r>
              <a:rPr lang="en-GB" sz="3600" b="1" dirty="0">
                <a:solidFill>
                  <a:srgbClr val="FF0000"/>
                </a:solidFill>
                <a:latin typeface="Century Gothic" panose="020B0502020202020204" pitchFamily="34" charset="0"/>
              </a:rPr>
              <a:t>Examples of sheets in the reading and phonics folder</a:t>
            </a:r>
            <a:endParaRPr lang="en-GB" sz="3600" b="1" dirty="0">
              <a:solidFill>
                <a:srgbClr val="0070C0"/>
              </a:solidFill>
              <a:latin typeface="Century Gothic" panose="020B0502020202020204" pitchFamily="34" charset="0"/>
              <a:cs typeface="Calibri"/>
            </a:endParaRPr>
          </a:p>
        </p:txBody>
      </p:sp>
      <p:pic>
        <p:nvPicPr>
          <p:cNvPr id="4" name="Content Placeholder 3" descr="activity_sheet_1.jpg"/>
          <p:cNvPicPr>
            <a:picLocks noGrp="1" noChangeAspect="1"/>
          </p:cNvPicPr>
          <p:nvPr>
            <p:ph idx="1"/>
          </p:nvPr>
        </p:nvPicPr>
        <p:blipFill>
          <a:blip r:embed="rId3"/>
          <a:stretch>
            <a:fillRect/>
          </a:stretch>
        </p:blipFill>
        <p:spPr>
          <a:xfrm>
            <a:off x="457200" y="1175657"/>
            <a:ext cx="2695311" cy="3582618"/>
          </a:xfrm>
          <a:ln>
            <a:solidFill>
              <a:schemeClr val="tx1"/>
            </a:solidFill>
          </a:ln>
        </p:spPr>
      </p:pic>
      <p:pic>
        <p:nvPicPr>
          <p:cNvPr id="5" name="Picture 4" descr="activity_sheet_2.jpg"/>
          <p:cNvPicPr>
            <a:picLocks noChangeAspect="1"/>
          </p:cNvPicPr>
          <p:nvPr/>
        </p:nvPicPr>
        <p:blipFill>
          <a:blip r:embed="rId4"/>
          <a:stretch>
            <a:fillRect/>
          </a:stretch>
        </p:blipFill>
        <p:spPr>
          <a:xfrm>
            <a:off x="3462497" y="1204585"/>
            <a:ext cx="2558293" cy="3553690"/>
          </a:xfrm>
          <a:prstGeom prst="rect">
            <a:avLst/>
          </a:prstGeom>
          <a:ln>
            <a:solidFill>
              <a:schemeClr val="tx1"/>
            </a:solidFill>
          </a:ln>
        </p:spPr>
      </p:pic>
      <p:pic>
        <p:nvPicPr>
          <p:cNvPr id="6" name="Picture 5" descr="activity_sheet_3.jpg"/>
          <p:cNvPicPr>
            <a:picLocks noChangeAspect="1"/>
          </p:cNvPicPr>
          <p:nvPr/>
        </p:nvPicPr>
        <p:blipFill>
          <a:blip r:embed="rId5"/>
          <a:stretch>
            <a:fillRect/>
          </a:stretch>
        </p:blipFill>
        <p:spPr>
          <a:xfrm>
            <a:off x="6236280" y="1204585"/>
            <a:ext cx="2450520" cy="3553690"/>
          </a:xfrm>
          <a:prstGeom prst="rect">
            <a:avLst/>
          </a:prstGeom>
          <a:ln>
            <a:solidFill>
              <a:schemeClr val="tx1"/>
            </a:solidFill>
          </a:ln>
        </p:spPr>
      </p:pic>
    </p:spTree>
    <p:extLst>
      <p:ext uri="{BB962C8B-B14F-4D97-AF65-F5344CB8AC3E}">
        <p14:creationId xmlns:p14="http://schemas.microsoft.com/office/powerpoint/2010/main" val="42245985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5" name="Content Placeholder 2"/>
          <p:cNvSpPr>
            <a:spLocks noGrp="1"/>
          </p:cNvSpPr>
          <p:nvPr>
            <p:ph idx="1"/>
          </p:nvPr>
        </p:nvSpPr>
        <p:spPr>
          <a:xfrm>
            <a:off x="457200" y="457200"/>
            <a:ext cx="8229600" cy="5829320"/>
          </a:xfrm>
        </p:spPr>
        <p:txBody>
          <a:bodyPr>
            <a:normAutofit/>
          </a:bodyPr>
          <a:lstStyle/>
          <a:p>
            <a:pPr marL="0" indent="0" eaLnBrk="1" hangingPunct="1">
              <a:buFont typeface="Arial" charset="0"/>
              <a:buNone/>
            </a:pPr>
            <a:r>
              <a:rPr lang="en-GB" sz="3600" b="1" dirty="0">
                <a:solidFill>
                  <a:srgbClr val="FF0000"/>
                </a:solidFill>
                <a:latin typeface="Century Gothic" panose="020B0502020202020204" pitchFamily="34" charset="0"/>
              </a:rPr>
              <a:t>How</a:t>
            </a:r>
            <a:r>
              <a:rPr lang="en-GB" sz="3600" b="1" dirty="0">
                <a:solidFill>
                  <a:srgbClr val="002060"/>
                </a:solidFill>
                <a:latin typeface="Century Gothic" panose="020B0502020202020204" pitchFamily="34" charset="0"/>
              </a:rPr>
              <a:t> the adult </a:t>
            </a:r>
            <a:r>
              <a:rPr lang="en-GB" sz="3600" b="1" dirty="0">
                <a:solidFill>
                  <a:srgbClr val="FF0000"/>
                </a:solidFill>
                <a:latin typeface="Century Gothic" panose="020B0502020202020204" pitchFamily="34" charset="0"/>
              </a:rPr>
              <a:t>supports</a:t>
            </a:r>
            <a:r>
              <a:rPr lang="en-GB" sz="3600" b="1" dirty="0">
                <a:solidFill>
                  <a:srgbClr val="002060"/>
                </a:solidFill>
                <a:latin typeface="Century Gothic" panose="020B0502020202020204" pitchFamily="34" charset="0"/>
              </a:rPr>
              <a:t> the learner to read is very important...</a:t>
            </a:r>
          </a:p>
          <a:p>
            <a:pPr marL="0" indent="0" eaLnBrk="1" hangingPunct="1">
              <a:buFont typeface="Arial" charset="0"/>
              <a:buNone/>
            </a:pPr>
            <a:endParaRPr lang="en-GB" sz="3600" dirty="0">
              <a:solidFill>
                <a:srgbClr val="002060"/>
              </a:solidFill>
              <a:latin typeface="Century Gothic" panose="020B0502020202020204" pitchFamily="34" charset="0"/>
            </a:endParaRPr>
          </a:p>
          <a:p>
            <a:pPr marL="742950" indent="-742950" eaLnBrk="1" hangingPunct="1">
              <a:buFont typeface="+mj-lt"/>
              <a:buAutoNum type="arabicPeriod"/>
            </a:pPr>
            <a:r>
              <a:rPr lang="en-GB" sz="3600" b="1" dirty="0">
                <a:solidFill>
                  <a:srgbClr val="F013AF"/>
                </a:solidFill>
                <a:latin typeface="Century Gothic" panose="020B0502020202020204" pitchFamily="34" charset="0"/>
              </a:rPr>
              <a:t>Tell the learner the code: </a:t>
            </a:r>
          </a:p>
          <a:p>
            <a:pPr marL="0" indent="0" eaLnBrk="1" hangingPunct="1">
              <a:buNone/>
            </a:pPr>
            <a:r>
              <a:rPr lang="en-GB" sz="2800" dirty="0">
                <a:solidFill>
                  <a:schemeClr val="tx1"/>
                </a:solidFill>
                <a:latin typeface="Century Gothic" panose="020B0502020202020204" pitchFamily="34" charset="0"/>
              </a:rPr>
              <a:t>         pl</a:t>
            </a:r>
            <a:r>
              <a:rPr lang="en-GB" sz="2800" b="1" u="sng" dirty="0">
                <a:solidFill>
                  <a:schemeClr val="tx1"/>
                </a:solidFill>
                <a:latin typeface="Century Gothic" panose="020B0502020202020204" pitchFamily="34" charset="0"/>
              </a:rPr>
              <a:t>ay</a:t>
            </a:r>
            <a:r>
              <a:rPr lang="en-GB" sz="2800" dirty="0">
                <a:solidFill>
                  <a:schemeClr val="tx1"/>
                </a:solidFill>
                <a:latin typeface="Century Gothic" panose="020B0502020202020204" pitchFamily="34" charset="0"/>
              </a:rPr>
              <a:t> </a:t>
            </a:r>
            <a:r>
              <a:rPr lang="en-GB" sz="2000" dirty="0">
                <a:solidFill>
                  <a:schemeClr val="tx1"/>
                </a:solidFill>
                <a:latin typeface="Century Gothic" panose="020B0502020202020204" pitchFamily="34" charset="0"/>
              </a:rPr>
              <a:t> </a:t>
            </a:r>
            <a:r>
              <a:rPr lang="en-GB" sz="2000" dirty="0">
                <a:latin typeface="Century Gothic" panose="020B0502020202020204" pitchFamily="34" charset="0"/>
              </a:rPr>
              <a:t>            </a:t>
            </a:r>
            <a:r>
              <a:rPr lang="en-GB" sz="2800" b="1" dirty="0">
                <a:latin typeface="Century Gothic" panose="020B0502020202020204" pitchFamily="34" charset="0"/>
              </a:rPr>
              <a:t>In </a:t>
            </a:r>
            <a:r>
              <a:rPr lang="en-GB" sz="2800" b="1" i="1" dirty="0">
                <a:solidFill>
                  <a:srgbClr val="F013AF"/>
                </a:solidFill>
                <a:latin typeface="Century Gothic" panose="020B0502020202020204" pitchFamily="34" charset="0"/>
              </a:rPr>
              <a:t>this</a:t>
            </a:r>
            <a:r>
              <a:rPr lang="en-GB" sz="2800" b="1" dirty="0">
                <a:latin typeface="Century Gothic" panose="020B0502020202020204" pitchFamily="34" charset="0"/>
              </a:rPr>
              <a:t> word, </a:t>
            </a:r>
            <a:r>
              <a:rPr lang="en-GB" sz="2800" b="1" i="1" dirty="0">
                <a:solidFill>
                  <a:srgbClr val="F013AF"/>
                </a:solidFill>
                <a:latin typeface="Century Gothic" panose="020B0502020202020204" pitchFamily="34" charset="0"/>
              </a:rPr>
              <a:t>these</a:t>
            </a:r>
            <a:r>
              <a:rPr lang="en-GB" sz="2800" b="1" dirty="0">
                <a:latin typeface="Century Gothic" panose="020B0502020202020204" pitchFamily="34" charset="0"/>
              </a:rPr>
              <a:t> letters </a:t>
            </a:r>
          </a:p>
          <a:p>
            <a:pPr marL="0" indent="0" eaLnBrk="1" hangingPunct="1">
              <a:buNone/>
            </a:pPr>
            <a:r>
              <a:rPr lang="en-GB" sz="2800" b="1" dirty="0">
                <a:solidFill>
                  <a:srgbClr val="FF0000"/>
                </a:solidFill>
                <a:latin typeface="Century Gothic" panose="020B0502020202020204" pitchFamily="34" charset="0"/>
              </a:rPr>
              <a:t>                                   </a:t>
            </a:r>
            <a:r>
              <a:rPr lang="en-GB" sz="2800" b="1" u="sng" dirty="0">
                <a:solidFill>
                  <a:srgbClr val="FF0000"/>
                </a:solidFill>
                <a:latin typeface="Century Gothic" panose="020B0502020202020204" pitchFamily="34" charset="0"/>
              </a:rPr>
              <a:t>are code for</a:t>
            </a:r>
            <a:r>
              <a:rPr lang="en-GB" sz="2800" b="1" dirty="0">
                <a:solidFill>
                  <a:srgbClr val="FF0000"/>
                </a:solidFill>
                <a:latin typeface="Century Gothic" panose="020B0502020202020204" pitchFamily="34" charset="0"/>
              </a:rPr>
              <a:t>       </a:t>
            </a:r>
            <a:r>
              <a:rPr lang="en-GB" sz="2800" b="1" dirty="0">
                <a:latin typeface="Century Gothic" panose="020B0502020202020204" pitchFamily="34" charset="0"/>
              </a:rPr>
              <a:t>/</a:t>
            </a:r>
            <a:r>
              <a:rPr lang="en-GB" sz="2800" b="1" dirty="0">
                <a:solidFill>
                  <a:srgbClr val="FF0000"/>
                </a:solidFill>
                <a:latin typeface="Century Gothic" panose="020B0502020202020204" pitchFamily="34" charset="0"/>
              </a:rPr>
              <a:t>ai</a:t>
            </a:r>
            <a:r>
              <a:rPr lang="en-GB" sz="2800" b="1" dirty="0">
                <a:latin typeface="Century Gothic" panose="020B0502020202020204" pitchFamily="34" charset="0"/>
              </a:rPr>
              <a:t>/. </a:t>
            </a:r>
          </a:p>
          <a:p>
            <a:pPr marL="0" indent="0" eaLnBrk="1" hangingPunct="1">
              <a:buFont typeface="Arial" charset="0"/>
              <a:buNone/>
            </a:pPr>
            <a:endParaRPr lang="en-GB" sz="2400" dirty="0">
              <a:latin typeface="Century Gothic" panose="020B0502020202020204" pitchFamily="34" charset="0"/>
            </a:endParaRPr>
          </a:p>
          <a:p>
            <a:pPr marL="0" indent="0" eaLnBrk="1" hangingPunct="1">
              <a:buFont typeface="Arial" charset="0"/>
              <a:buNone/>
            </a:pPr>
            <a:endParaRPr lang="en-GB" sz="2400" dirty="0">
              <a:latin typeface="Century Gothic" panose="020B0502020202020204" pitchFamily="34" charset="0"/>
            </a:endParaRPr>
          </a:p>
          <a:p>
            <a:pPr marL="0" indent="0" eaLnBrk="1" hangingPunct="1">
              <a:buFont typeface="Arial" charset="0"/>
              <a:buNone/>
            </a:pPr>
            <a:endParaRPr lang="en-GB" sz="2000" dirty="0">
              <a:latin typeface="Century Gothic" panose="020B0502020202020204" pitchFamily="34" charset="0"/>
            </a:endParaRPr>
          </a:p>
        </p:txBody>
      </p:sp>
      <p:pic>
        <p:nvPicPr>
          <p:cNvPr id="3" name="Picture 2" descr="pointing_finger.jpg"/>
          <p:cNvPicPr>
            <a:picLocks noChangeAspect="1"/>
          </p:cNvPicPr>
          <p:nvPr/>
        </p:nvPicPr>
        <p:blipFill>
          <a:blip r:embed="rId3" cstate="print"/>
          <a:stretch>
            <a:fillRect/>
          </a:stretch>
        </p:blipFill>
        <p:spPr>
          <a:xfrm>
            <a:off x="1443014" y="4269465"/>
            <a:ext cx="1272915" cy="1521755"/>
          </a:xfrm>
          <a:prstGeom prst="rect">
            <a:avLst/>
          </a:prstGeom>
        </p:spPr>
      </p:pic>
    </p:spTree>
    <p:extLst>
      <p:ext uri="{BB962C8B-B14F-4D97-AF65-F5344CB8AC3E}">
        <p14:creationId xmlns:p14="http://schemas.microsoft.com/office/powerpoint/2010/main" val="2100582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00100"/>
            <a:ext cx="8229600" cy="5326063"/>
          </a:xfrm>
        </p:spPr>
        <p:txBody>
          <a:bodyPr/>
          <a:lstStyle/>
          <a:p>
            <a:pPr marL="742950" indent="-742950">
              <a:buNone/>
            </a:pPr>
            <a:r>
              <a:rPr lang="en-GB" sz="4000" b="1" dirty="0">
                <a:solidFill>
                  <a:srgbClr val="F013AF"/>
                </a:solidFill>
                <a:latin typeface="Century Gothic" panose="020B0502020202020204" pitchFamily="34" charset="0"/>
              </a:rPr>
              <a:t>2.   Alternatively, </a:t>
            </a:r>
            <a:r>
              <a:rPr lang="en-GB" sz="4000" b="1" dirty="0">
                <a:solidFill>
                  <a:srgbClr val="002060"/>
                </a:solidFill>
                <a:latin typeface="Century Gothic" panose="020B0502020202020204" pitchFamily="34" charset="0"/>
              </a:rPr>
              <a:t>model </a:t>
            </a:r>
            <a:r>
              <a:rPr lang="en-GB" sz="4000" b="1" dirty="0">
                <a:solidFill>
                  <a:srgbClr val="F013AF"/>
                </a:solidFill>
                <a:latin typeface="Century Gothic" panose="020B0502020202020204" pitchFamily="34" charset="0"/>
              </a:rPr>
              <a:t>the sounding out and blending of the word to the learner.</a:t>
            </a:r>
          </a:p>
          <a:p>
            <a:pPr marL="742950" indent="-742950">
              <a:buFont typeface="+mj-lt"/>
              <a:buAutoNum type="arabicPeriod"/>
            </a:pPr>
            <a:endParaRPr lang="en-GB" sz="4000" b="1" dirty="0">
              <a:solidFill>
                <a:srgbClr val="F013AF"/>
              </a:solidFill>
              <a:latin typeface="Century Gothic" panose="020B0502020202020204" pitchFamily="34" charset="0"/>
            </a:endParaRPr>
          </a:p>
          <a:p>
            <a:pPr marL="742950" indent="-742950">
              <a:buNone/>
            </a:pPr>
            <a:r>
              <a:rPr lang="en-GB" sz="4000" b="1" dirty="0">
                <a:solidFill>
                  <a:srgbClr val="F013AF"/>
                </a:solidFill>
                <a:latin typeface="Century Gothic" panose="020B0502020202020204" pitchFamily="34" charset="0"/>
              </a:rPr>
              <a:t>3.   Or simply </a:t>
            </a:r>
            <a:r>
              <a:rPr lang="en-GB" sz="4000" b="1" dirty="0">
                <a:solidFill>
                  <a:srgbClr val="002060"/>
                </a:solidFill>
                <a:latin typeface="Century Gothic" panose="020B0502020202020204" pitchFamily="34" charset="0"/>
              </a:rPr>
              <a:t>tell the learner </a:t>
            </a:r>
            <a:r>
              <a:rPr lang="en-GB" sz="4000" b="1" dirty="0">
                <a:solidFill>
                  <a:srgbClr val="F013AF"/>
                </a:solidFill>
                <a:latin typeface="Century Gothic" panose="020B0502020202020204" pitchFamily="34" charset="0"/>
              </a:rPr>
              <a:t>the words which are proving too difficult.</a:t>
            </a:r>
          </a:p>
          <a:p>
            <a:endParaRPr lang="en-GB" b="1" dirty="0">
              <a:solidFill>
                <a:srgbClr val="F013AF"/>
              </a:solidFill>
            </a:endParaRPr>
          </a:p>
          <a:p>
            <a:endParaRPr lang="en-GB" dirty="0"/>
          </a:p>
        </p:txBody>
      </p:sp>
    </p:spTree>
    <p:extLst>
      <p:ext uri="{BB962C8B-B14F-4D97-AF65-F5344CB8AC3E}">
        <p14:creationId xmlns:p14="http://schemas.microsoft.com/office/powerpoint/2010/main" val="19454182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3" name="Content Placeholder 2"/>
          <p:cNvSpPr>
            <a:spLocks noGrp="1"/>
          </p:cNvSpPr>
          <p:nvPr>
            <p:ph idx="1"/>
          </p:nvPr>
        </p:nvSpPr>
        <p:spPr>
          <a:xfrm>
            <a:off x="457200" y="361950"/>
            <a:ext cx="8229600" cy="5996008"/>
          </a:xfrm>
        </p:spPr>
        <p:txBody>
          <a:bodyPr/>
          <a:lstStyle/>
          <a:p>
            <a:pPr marL="0" indent="0" algn="ctr" eaLnBrk="1" hangingPunct="1">
              <a:buNone/>
            </a:pPr>
            <a:r>
              <a:rPr lang="en-GB" sz="4000" b="1" dirty="0">
                <a:solidFill>
                  <a:srgbClr val="002060"/>
                </a:solidFill>
                <a:latin typeface="Century Gothic" panose="020B0502020202020204" pitchFamily="34" charset="0"/>
              </a:rPr>
              <a:t>‘</a:t>
            </a:r>
            <a:r>
              <a:rPr lang="en-GB" sz="4000" b="1" dirty="0">
                <a:solidFill>
                  <a:srgbClr val="FF0000"/>
                </a:solidFill>
                <a:latin typeface="Century Gothic" panose="020B0502020202020204" pitchFamily="34" charset="0"/>
              </a:rPr>
              <a:t>CEW Words</a:t>
            </a:r>
            <a:r>
              <a:rPr lang="en-GB" sz="4000" b="1" dirty="0">
                <a:solidFill>
                  <a:srgbClr val="002060"/>
                </a:solidFill>
                <a:latin typeface="Century Gothic" panose="020B0502020202020204" pitchFamily="34" charset="0"/>
              </a:rPr>
              <a:t>’</a:t>
            </a:r>
          </a:p>
          <a:p>
            <a:pPr marL="0" indent="0" eaLnBrk="1" hangingPunct="1">
              <a:buNone/>
            </a:pPr>
            <a:r>
              <a:rPr lang="en-GB" sz="3600" b="1" dirty="0">
                <a:solidFill>
                  <a:srgbClr val="002060"/>
                </a:solidFill>
                <a:latin typeface="Century Gothic" panose="020B0502020202020204" pitchFamily="34" charset="0"/>
              </a:rPr>
              <a:t>Such words are introduced </a:t>
            </a:r>
            <a:r>
              <a:rPr lang="en-GB" sz="3600" b="1" dirty="0">
                <a:solidFill>
                  <a:srgbClr val="F013AF"/>
                </a:solidFill>
                <a:latin typeface="Century Gothic" panose="020B0502020202020204" pitchFamily="34" charset="0"/>
              </a:rPr>
              <a:t>steadily</a:t>
            </a:r>
            <a:r>
              <a:rPr lang="en-GB" sz="3600" b="1" dirty="0">
                <a:solidFill>
                  <a:srgbClr val="002060"/>
                </a:solidFill>
                <a:latin typeface="Century Gothic" panose="020B0502020202020204" pitchFamily="34" charset="0"/>
              </a:rPr>
              <a:t> throughout each year group.  </a:t>
            </a:r>
            <a:endParaRPr lang="en-GB" sz="3600" b="1" dirty="0">
              <a:solidFill>
                <a:srgbClr val="002060"/>
              </a:solidFill>
              <a:latin typeface="Century Gothic" panose="020B0502020202020204" pitchFamily="34" charset="0"/>
              <a:cs typeface="Calibri"/>
            </a:endParaRPr>
          </a:p>
          <a:p>
            <a:pPr marL="0" indent="0" eaLnBrk="1" hangingPunct="1">
              <a:buFont typeface="Arial" charset="0"/>
              <a:buNone/>
            </a:pPr>
            <a:r>
              <a:rPr lang="en-GB" b="1" dirty="0">
                <a:solidFill>
                  <a:srgbClr val="002060"/>
                </a:solidFill>
                <a:latin typeface="Century Gothic" panose="020B0502020202020204" pitchFamily="34" charset="0"/>
              </a:rPr>
              <a:t> </a:t>
            </a:r>
          </a:p>
          <a:p>
            <a:pPr marL="0" indent="0" eaLnBrk="1" hangingPunct="1">
              <a:buFont typeface="Arial" charset="0"/>
              <a:buNone/>
            </a:pPr>
            <a:r>
              <a:rPr lang="en-GB" sz="3600" b="1" dirty="0">
                <a:solidFill>
                  <a:srgbClr val="F013AF"/>
                </a:solidFill>
                <a:latin typeface="Century Gothic" panose="020B0502020202020204" pitchFamily="34" charset="0"/>
              </a:rPr>
              <a:t>It is better </a:t>
            </a:r>
            <a:r>
              <a:rPr lang="en-GB" sz="3600" b="1" dirty="0">
                <a:solidFill>
                  <a:srgbClr val="1AB7D6"/>
                </a:solidFill>
                <a:latin typeface="Century Gothic" panose="020B0502020202020204" pitchFamily="34" charset="0"/>
              </a:rPr>
              <a:t>to tell the learner a really challenging word</a:t>
            </a:r>
            <a:r>
              <a:rPr lang="en-GB" sz="3600" b="1" dirty="0">
                <a:solidFill>
                  <a:srgbClr val="F013AF"/>
                </a:solidFill>
                <a:latin typeface="Century Gothic" panose="020B0502020202020204" pitchFamily="34" charset="0"/>
              </a:rPr>
              <a:t>, than to tell the learner to ‘</a:t>
            </a:r>
            <a:r>
              <a:rPr lang="en-GB" sz="3600" b="1" dirty="0">
                <a:solidFill>
                  <a:srgbClr val="1AB7D6"/>
                </a:solidFill>
                <a:latin typeface="Century Gothic" panose="020B0502020202020204" pitchFamily="34" charset="0"/>
              </a:rPr>
              <a:t>guess</a:t>
            </a:r>
            <a:r>
              <a:rPr lang="en-GB" sz="3600" b="1" dirty="0">
                <a:solidFill>
                  <a:srgbClr val="F013AF"/>
                </a:solidFill>
                <a:latin typeface="Century Gothic" panose="020B0502020202020204" pitchFamily="34" charset="0"/>
              </a:rPr>
              <a:t>’ the word.</a:t>
            </a:r>
          </a:p>
          <a:p>
            <a:pPr marL="0" indent="0" eaLnBrk="1" hangingPunct="1">
              <a:buFont typeface="Arial" charset="0"/>
              <a:buNone/>
            </a:pPr>
            <a:endParaRPr lang="en-GB" sz="1600" dirty="0"/>
          </a:p>
        </p:txBody>
      </p:sp>
    </p:spTree>
    <p:extLst>
      <p:ext uri="{BB962C8B-B14F-4D97-AF65-F5344CB8AC3E}">
        <p14:creationId xmlns:p14="http://schemas.microsoft.com/office/powerpoint/2010/main" val="38775502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1050"/>
            <a:ext cx="8229600" cy="5345113"/>
          </a:xfrm>
        </p:spPr>
        <p:txBody>
          <a:bodyPr>
            <a:normAutofit/>
          </a:bodyPr>
          <a:lstStyle/>
          <a:p>
            <a:pPr algn="ctr">
              <a:buNone/>
            </a:pPr>
            <a:r>
              <a:rPr lang="en-GB" sz="4400" b="1" dirty="0">
                <a:solidFill>
                  <a:srgbClr val="002060"/>
                </a:solidFill>
                <a:latin typeface="Century Gothic" panose="020B0502020202020204" pitchFamily="34" charset="0"/>
              </a:rPr>
              <a:t>And </a:t>
            </a:r>
            <a:r>
              <a:rPr lang="en-GB" sz="4400" b="1" dirty="0">
                <a:solidFill>
                  <a:srgbClr val="F013AF"/>
                </a:solidFill>
                <a:latin typeface="Century Gothic" panose="020B0502020202020204" pitchFamily="34" charset="0"/>
              </a:rPr>
              <a:t>always</a:t>
            </a:r>
            <a:r>
              <a:rPr lang="en-GB" sz="4400" b="1" dirty="0">
                <a:solidFill>
                  <a:srgbClr val="002060"/>
                </a:solidFill>
                <a:latin typeface="Century Gothic" panose="020B0502020202020204" pitchFamily="34" charset="0"/>
              </a:rPr>
              <a:t> the adult should discuss the content of the book with the child!</a:t>
            </a:r>
          </a:p>
        </p:txBody>
      </p:sp>
      <p:pic>
        <p:nvPicPr>
          <p:cNvPr id="12290" name="Picture 2" descr="C:\Users\Debbie\AppData\Local\Microsoft\Windows\Temporary Internet Files\Content.IE5\2USJE7TT\MC900390758[1].wmf"/>
          <p:cNvPicPr>
            <a:picLocks noChangeAspect="1" noChangeArrowheads="1"/>
          </p:cNvPicPr>
          <p:nvPr/>
        </p:nvPicPr>
        <p:blipFill>
          <a:blip r:embed="rId2"/>
          <a:srcRect/>
          <a:stretch>
            <a:fillRect/>
          </a:stretch>
        </p:blipFill>
        <p:spPr bwMode="auto">
          <a:xfrm>
            <a:off x="6482632" y="3519353"/>
            <a:ext cx="2204168" cy="2278063"/>
          </a:xfrm>
          <a:prstGeom prst="rect">
            <a:avLst/>
          </a:prstGeom>
          <a:noFill/>
        </p:spPr>
      </p:pic>
      <p:pic>
        <p:nvPicPr>
          <p:cNvPr id="12291" name="Picture 3" descr="C:\Users\Debbie\AppData\Local\Microsoft\Windows\Temporary Internet Files\Content.IE5\ZC608QOK\MC900233224[1].wmf"/>
          <p:cNvPicPr>
            <a:picLocks noChangeAspect="1" noChangeArrowheads="1"/>
          </p:cNvPicPr>
          <p:nvPr/>
        </p:nvPicPr>
        <p:blipFill>
          <a:blip r:embed="rId3"/>
          <a:srcRect/>
          <a:stretch>
            <a:fillRect/>
          </a:stretch>
        </p:blipFill>
        <p:spPr bwMode="auto">
          <a:xfrm>
            <a:off x="760679" y="3429000"/>
            <a:ext cx="1717141" cy="1941968"/>
          </a:xfrm>
          <a:prstGeom prst="rect">
            <a:avLst/>
          </a:prstGeom>
          <a:noFill/>
        </p:spPr>
      </p:pic>
      <p:pic>
        <p:nvPicPr>
          <p:cNvPr id="12292" name="Picture 4" descr="C:\Users\Debbie\AppData\Local\Microsoft\Windows\Temporary Internet Files\Content.IE5\1R622T0N\MC900157235[1].wmf"/>
          <p:cNvPicPr>
            <a:picLocks noChangeAspect="1" noChangeArrowheads="1"/>
          </p:cNvPicPr>
          <p:nvPr/>
        </p:nvPicPr>
        <p:blipFill>
          <a:blip r:embed="rId4"/>
          <a:srcRect/>
          <a:stretch>
            <a:fillRect/>
          </a:stretch>
        </p:blipFill>
        <p:spPr bwMode="auto">
          <a:xfrm>
            <a:off x="3662629" y="4172407"/>
            <a:ext cx="1818742" cy="1486814"/>
          </a:xfrm>
          <a:prstGeom prst="rect">
            <a:avLst/>
          </a:prstGeom>
          <a:noFill/>
        </p:spPr>
      </p:pic>
      <p:pic>
        <p:nvPicPr>
          <p:cNvPr id="12293" name="Picture 5" descr="C:\Users\Debbie\AppData\Local\Microsoft\Windows\Temporary Internet Files\Content.IE5\NGDN8TEB\MC900071183[1].wmf"/>
          <p:cNvPicPr>
            <a:picLocks noChangeAspect="1" noChangeArrowheads="1"/>
          </p:cNvPicPr>
          <p:nvPr/>
        </p:nvPicPr>
        <p:blipFill>
          <a:blip r:embed="rId5"/>
          <a:srcRect/>
          <a:stretch>
            <a:fillRect/>
          </a:stretch>
        </p:blipFill>
        <p:spPr bwMode="auto">
          <a:xfrm>
            <a:off x="5772149" y="3360381"/>
            <a:ext cx="1170095" cy="1298004"/>
          </a:xfrm>
          <a:prstGeom prst="rect">
            <a:avLst/>
          </a:prstGeom>
          <a:noFill/>
        </p:spPr>
      </p:pic>
      <p:pic>
        <p:nvPicPr>
          <p:cNvPr id="12294" name="Picture 6" descr="C:\Users\Debbie\AppData\Local\Microsoft\Windows\Temporary Internet Files\Content.IE5\2USJE7TT\MC900231816[1].wmf"/>
          <p:cNvPicPr>
            <a:picLocks noChangeAspect="1" noChangeArrowheads="1"/>
          </p:cNvPicPr>
          <p:nvPr/>
        </p:nvPicPr>
        <p:blipFill>
          <a:blip r:embed="rId6"/>
          <a:srcRect/>
          <a:stretch>
            <a:fillRect/>
          </a:stretch>
        </p:blipFill>
        <p:spPr bwMode="auto">
          <a:xfrm>
            <a:off x="2283558" y="4658385"/>
            <a:ext cx="1618914" cy="1566626"/>
          </a:xfrm>
          <a:prstGeom prst="rect">
            <a:avLst/>
          </a:prstGeom>
          <a:noFill/>
        </p:spPr>
      </p:pic>
      <p:pic>
        <p:nvPicPr>
          <p:cNvPr id="12295" name="Picture 7" descr="C:\Users\Debbie\AppData\Local\Microsoft\Windows\Temporary Internet Files\Content.IE5\ZC608QOK\MC900071187[1].wmf"/>
          <p:cNvPicPr>
            <a:picLocks noChangeAspect="1" noChangeArrowheads="1"/>
          </p:cNvPicPr>
          <p:nvPr/>
        </p:nvPicPr>
        <p:blipFill>
          <a:blip r:embed="rId7"/>
          <a:srcRect/>
          <a:stretch>
            <a:fillRect/>
          </a:stretch>
        </p:blipFill>
        <p:spPr bwMode="auto">
          <a:xfrm>
            <a:off x="5236350" y="4604441"/>
            <a:ext cx="1990253" cy="1890665"/>
          </a:xfrm>
          <a:prstGeom prst="rect">
            <a:avLst/>
          </a:prstGeom>
          <a:noFill/>
        </p:spPr>
      </p:pic>
      <p:pic>
        <p:nvPicPr>
          <p:cNvPr id="12296" name="Picture 8" descr="C:\Users\Debbie\AppData\Local\Microsoft\Windows\Temporary Internet Files\Content.IE5\1R622T0N\MC900295956[1].wmf"/>
          <p:cNvPicPr>
            <a:picLocks noChangeAspect="1" noChangeArrowheads="1"/>
          </p:cNvPicPr>
          <p:nvPr/>
        </p:nvPicPr>
        <p:blipFill>
          <a:blip r:embed="rId8"/>
          <a:srcRect/>
          <a:stretch>
            <a:fillRect/>
          </a:stretch>
        </p:blipFill>
        <p:spPr bwMode="auto">
          <a:xfrm>
            <a:off x="3093015" y="3429000"/>
            <a:ext cx="1139227" cy="886646"/>
          </a:xfrm>
          <a:prstGeom prst="rect">
            <a:avLst/>
          </a:prstGeom>
          <a:noFill/>
        </p:spPr>
      </p:pic>
    </p:spTree>
    <p:extLst>
      <p:ext uri="{BB962C8B-B14F-4D97-AF65-F5344CB8AC3E}">
        <p14:creationId xmlns:p14="http://schemas.microsoft.com/office/powerpoint/2010/main" val="11284894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4" y="-9654"/>
            <a:ext cx="9144000"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ubtitle 2"/>
          <p:cNvSpPr txBox="1">
            <a:spLocks/>
          </p:cNvSpPr>
          <p:nvPr/>
        </p:nvSpPr>
        <p:spPr>
          <a:xfrm>
            <a:off x="899592" y="858836"/>
            <a:ext cx="7416824" cy="841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400" dirty="0">
                <a:solidFill>
                  <a:schemeClr val="bg1">
                    <a:lumMod val="50000"/>
                  </a:schemeClr>
                </a:solidFill>
                <a:latin typeface="Century Gothic" panose="020B0502020202020204" pitchFamily="34" charset="0"/>
                <a:cs typeface="Aharoni" pitchFamily="2" charset="-79"/>
              </a:rPr>
              <a:t>Glossary</a:t>
            </a:r>
          </a:p>
        </p:txBody>
      </p:sp>
      <p:sp>
        <p:nvSpPr>
          <p:cNvPr id="7" name="TextBox 6"/>
          <p:cNvSpPr txBox="1"/>
          <p:nvPr/>
        </p:nvSpPr>
        <p:spPr>
          <a:xfrm>
            <a:off x="971600" y="1556792"/>
            <a:ext cx="6624736" cy="6463308"/>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entury Gothic" panose="020B0502020202020204" pitchFamily="34" charset="0"/>
              </a:rPr>
              <a:t>Phoneme - A phoneme is the smallest unit of sound in speech.  When we teach reading we teach children which letters represent those sounds.  For example – the word ‘hat’ has 3 phonemes – ‘h’ ‘a’ and ‘t’.</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Grapheme - A grapheme is a letter or a number of letters that represent the sounds in our speech. So a grapheme will be the letter/letters that represent a phoneme.</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fontAlgn="base">
              <a:buFont typeface="Arial" panose="020B0604020202020204" pitchFamily="34" charset="0"/>
              <a:buChar char="•"/>
            </a:pPr>
            <a:r>
              <a:rPr lang="en-GB" dirty="0">
                <a:latin typeface="Century Gothic" panose="020B0502020202020204" pitchFamily="34" charset="0"/>
              </a:rPr>
              <a:t>Digraph - A digraph is a 2 letter grapheme e.g. ‘</a:t>
            </a:r>
            <a:r>
              <a:rPr lang="en-GB" dirty="0" err="1">
                <a:latin typeface="Century Gothic" panose="020B0502020202020204" pitchFamily="34" charset="0"/>
              </a:rPr>
              <a:t>ch</a:t>
            </a:r>
            <a:r>
              <a:rPr lang="en-GB" dirty="0">
                <a:latin typeface="Century Gothic" panose="020B0502020202020204" pitchFamily="34" charset="0"/>
              </a:rPr>
              <a:t>’ in  ‘chip’.</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Trigraph - A </a:t>
            </a:r>
            <a:r>
              <a:rPr lang="en-GB" dirty="0" err="1">
                <a:latin typeface="Century Gothic" panose="020B0502020202020204" pitchFamily="34" charset="0"/>
              </a:rPr>
              <a:t>trigraph</a:t>
            </a:r>
            <a:r>
              <a:rPr lang="en-GB" dirty="0">
                <a:latin typeface="Century Gothic" panose="020B0502020202020204" pitchFamily="34" charset="0"/>
              </a:rPr>
              <a:t> is a 3 letter grapheme e.g. ‘</a:t>
            </a:r>
            <a:r>
              <a:rPr lang="en-GB" dirty="0" err="1">
                <a:latin typeface="Century Gothic" panose="020B0502020202020204" pitchFamily="34" charset="0"/>
              </a:rPr>
              <a:t>igh</a:t>
            </a:r>
            <a:r>
              <a:rPr lang="en-GB" dirty="0">
                <a:latin typeface="Century Gothic" panose="020B0502020202020204" pitchFamily="34" charset="0"/>
              </a:rPr>
              <a:t>’ in ‘high.</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CVC – consonant-vowel-consonant.</a:t>
            </a:r>
          </a:p>
          <a:p>
            <a:endParaRPr lang="en-GB" dirty="0"/>
          </a:p>
          <a:p>
            <a:endParaRPr lang="en-GB" dirty="0"/>
          </a:p>
          <a:p>
            <a:endParaRPr lang="en-GB" dirty="0"/>
          </a:p>
          <a:p>
            <a:endParaRPr lang="en-GB" dirty="0"/>
          </a:p>
          <a:p>
            <a:r>
              <a:rPr lang="en-GB" dirty="0"/>
              <a:t> </a:t>
            </a:r>
          </a:p>
          <a:p>
            <a:pPr marL="342900" indent="-342900">
              <a:buAutoNum type="arabicParenR" startAt="4"/>
            </a:pPr>
            <a:endParaRPr lang="en-GB" dirty="0"/>
          </a:p>
        </p:txBody>
      </p:sp>
    </p:spTree>
    <p:extLst>
      <p:ext uri="{BB962C8B-B14F-4D97-AF65-F5344CB8AC3E}">
        <p14:creationId xmlns:p14="http://schemas.microsoft.com/office/powerpoint/2010/main" val="28964776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2" y="-22612"/>
            <a:ext cx="9144000"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ubtitle 2"/>
          <p:cNvSpPr txBox="1">
            <a:spLocks/>
          </p:cNvSpPr>
          <p:nvPr/>
        </p:nvSpPr>
        <p:spPr>
          <a:xfrm>
            <a:off x="827076" y="1052736"/>
            <a:ext cx="7416824" cy="841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400" dirty="0">
                <a:solidFill>
                  <a:schemeClr val="bg1">
                    <a:lumMod val="50000"/>
                  </a:schemeClr>
                </a:solidFill>
                <a:latin typeface="Century Gothic" panose="020B0502020202020204" pitchFamily="34" charset="0"/>
                <a:cs typeface="Aharoni" pitchFamily="2" charset="-79"/>
              </a:rPr>
              <a:t>Any questions?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23728" y="2636912"/>
            <a:ext cx="4600882" cy="2592288"/>
          </a:xfrm>
          <a:prstGeom prst="rect">
            <a:avLst/>
          </a:prstGeom>
          <a:noFill/>
          <a:ln w="28575">
            <a:solidFill>
              <a:schemeClr val="tx1"/>
            </a:solidFill>
          </a:ln>
        </p:spPr>
      </p:pic>
    </p:spTree>
    <p:extLst>
      <p:ext uri="{BB962C8B-B14F-4D97-AF65-F5344CB8AC3E}">
        <p14:creationId xmlns:p14="http://schemas.microsoft.com/office/powerpoint/2010/main" val="10729431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1817</TotalTime>
  <Words>1645</Words>
  <Application>Microsoft Office PowerPoint</Application>
  <PresentationFormat>On-screen Show (4:3)</PresentationFormat>
  <Paragraphs>212</Paragraphs>
  <Slides>26</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Century Gothic</vt:lpstr>
      <vt:lpstr>Office Theme</vt:lpstr>
      <vt:lpstr>Reading and phonics at Charlton Kings Infants’ School</vt:lpstr>
      <vt:lpstr>PowerPoint Presentation</vt:lpstr>
      <vt:lpstr>PowerPoint Presentation</vt:lpstr>
      <vt:lpstr>PowerPoint Presentation</vt:lpstr>
      <vt:lpstr>PowerPoint Presentation</vt:lpstr>
      <vt:lpstr>TALK    TALK    TALK</vt:lpstr>
      <vt:lpstr>Why are books so important? </vt:lpstr>
      <vt:lpstr>PowerPoint Presentation</vt:lpstr>
      <vt:lpstr>PowerPoint Presentation</vt:lpstr>
      <vt:lpstr>PowerPoint Presentation</vt:lpstr>
      <vt:lpstr>The Synthetic Phonics Teaching Principles </vt:lpstr>
      <vt:lpstr>PowerPoint Presentation</vt:lpstr>
      <vt:lpstr>PowerPoint Presentation</vt:lpstr>
      <vt:lpstr>PowerPoint Presentation</vt:lpstr>
      <vt:lpstr>PowerPoint Presentation</vt:lpstr>
      <vt:lpstr>PowerPoint Presentation</vt:lpstr>
      <vt:lpstr>PowerPoint Presentation</vt:lpstr>
      <vt:lpstr>What books will I get?</vt:lpstr>
      <vt:lpstr>ESSENTIAL  MULTI-SKILLS  ACTIVITY  SHEETS</vt:lpstr>
      <vt:lpstr>Examples of sheets in the reading and phonics folder</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Mathematics Training</dc:title>
  <dc:creator>annamaclachlan</dc:creator>
  <cp:lastModifiedBy>Emily Pergusey</cp:lastModifiedBy>
  <cp:revision>118</cp:revision>
  <cp:lastPrinted>2018-09-18T09:15:37Z</cp:lastPrinted>
  <dcterms:created xsi:type="dcterms:W3CDTF">2012-09-27T12:32:08Z</dcterms:created>
  <dcterms:modified xsi:type="dcterms:W3CDTF">2022-09-23T09:42:04Z</dcterms:modified>
</cp:coreProperties>
</file>