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7"/>
  </p:notesMasterIdLst>
  <p:sldIdLst>
    <p:sldId id="257" r:id="rId2"/>
    <p:sldId id="280" r:id="rId3"/>
    <p:sldId id="288" r:id="rId4"/>
    <p:sldId id="305" r:id="rId5"/>
    <p:sldId id="284" r:id="rId6"/>
    <p:sldId id="299" r:id="rId7"/>
    <p:sldId id="290" r:id="rId8"/>
    <p:sldId id="291" r:id="rId9"/>
    <p:sldId id="292" r:id="rId10"/>
    <p:sldId id="301" r:id="rId11"/>
    <p:sldId id="303" r:id="rId12"/>
    <p:sldId id="293" r:id="rId13"/>
    <p:sldId id="294" r:id="rId14"/>
    <p:sldId id="295" r:id="rId15"/>
    <p:sldId id="283" r:id="rId16"/>
    <p:sldId id="266" r:id="rId17"/>
    <p:sldId id="268" r:id="rId18"/>
    <p:sldId id="296" r:id="rId19"/>
    <p:sldId id="297" r:id="rId20"/>
    <p:sldId id="300" r:id="rId21"/>
    <p:sldId id="302" r:id="rId22"/>
    <p:sldId id="285" r:id="rId23"/>
    <p:sldId id="298" r:id="rId24"/>
    <p:sldId id="286" r:id="rId25"/>
    <p:sldId id="287"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F5597"/>
    <a:srgbClr val="E6E6E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4545" autoAdjust="0"/>
  </p:normalViewPr>
  <p:slideViewPr>
    <p:cSldViewPr snapToGrid="0">
      <p:cViewPr varScale="1">
        <p:scale>
          <a:sx n="97" d="100"/>
          <a:sy n="97" d="100"/>
        </p:scale>
        <p:origin x="111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D6B3BC-D7A3-4E3F-93CF-BCA4C1574596}" type="datetimeFigureOut">
              <a:rPr lang="en-GB" smtClean="0"/>
              <a:t>27/11/2024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9BA5495-DB8D-43B5-8572-9CABB025AD47}" type="slidenum">
              <a:rPr lang="en-GB" smtClean="0"/>
              <a:t>‹#›</a:t>
            </a:fld>
            <a:endParaRPr lang="en-GB"/>
          </a:p>
        </p:txBody>
      </p:sp>
    </p:spTree>
    <p:extLst>
      <p:ext uri="{BB962C8B-B14F-4D97-AF65-F5344CB8AC3E}">
        <p14:creationId xmlns:p14="http://schemas.microsoft.com/office/powerpoint/2010/main" val="10176496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SS</a:t>
            </a:r>
            <a:endParaRPr lang="en-GB" dirty="0"/>
          </a:p>
        </p:txBody>
      </p:sp>
      <p:sp>
        <p:nvSpPr>
          <p:cNvPr id="4" name="Slide Number Placeholder 3"/>
          <p:cNvSpPr>
            <a:spLocks noGrp="1"/>
          </p:cNvSpPr>
          <p:nvPr>
            <p:ph type="sldNum" sz="quarter" idx="10"/>
          </p:nvPr>
        </p:nvSpPr>
        <p:spPr/>
        <p:txBody>
          <a:bodyPr/>
          <a:lstStyle/>
          <a:p>
            <a:fld id="{19BA5495-DB8D-43B5-8572-9CABB025AD47}" type="slidenum">
              <a:rPr lang="en-GB" smtClean="0"/>
              <a:t>1</a:t>
            </a:fld>
            <a:endParaRPr lang="en-GB"/>
          </a:p>
        </p:txBody>
      </p:sp>
    </p:spTree>
    <p:extLst>
      <p:ext uri="{BB962C8B-B14F-4D97-AF65-F5344CB8AC3E}">
        <p14:creationId xmlns:p14="http://schemas.microsoft.com/office/powerpoint/2010/main" val="34698083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smtClean="0"/>
              <a:t>SS/KJ</a:t>
            </a:r>
            <a:endParaRPr lang="en-GB" baseline="0" dirty="0"/>
          </a:p>
        </p:txBody>
      </p:sp>
      <p:sp>
        <p:nvSpPr>
          <p:cNvPr id="4" name="Slide Number Placeholder 3"/>
          <p:cNvSpPr>
            <a:spLocks noGrp="1"/>
          </p:cNvSpPr>
          <p:nvPr>
            <p:ph type="sldNum" sz="quarter" idx="10"/>
          </p:nvPr>
        </p:nvSpPr>
        <p:spPr/>
        <p:txBody>
          <a:bodyPr/>
          <a:lstStyle/>
          <a:p>
            <a:fld id="{19BA5495-DB8D-43B5-8572-9CABB025AD47}" type="slidenum">
              <a:rPr lang="en-GB" smtClean="0"/>
              <a:t>2</a:t>
            </a:fld>
            <a:endParaRPr lang="en-GB"/>
          </a:p>
        </p:txBody>
      </p:sp>
    </p:spTree>
    <p:extLst>
      <p:ext uri="{BB962C8B-B14F-4D97-AF65-F5344CB8AC3E}">
        <p14:creationId xmlns:p14="http://schemas.microsoft.com/office/powerpoint/2010/main" val="8584758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smtClean="0"/>
              <a:t>SS/KJ</a:t>
            </a:r>
            <a:endParaRPr lang="en-GB" baseline="0" dirty="0"/>
          </a:p>
        </p:txBody>
      </p:sp>
      <p:sp>
        <p:nvSpPr>
          <p:cNvPr id="4" name="Slide Number Placeholder 3"/>
          <p:cNvSpPr>
            <a:spLocks noGrp="1"/>
          </p:cNvSpPr>
          <p:nvPr>
            <p:ph type="sldNum" sz="quarter" idx="10"/>
          </p:nvPr>
        </p:nvSpPr>
        <p:spPr/>
        <p:txBody>
          <a:bodyPr/>
          <a:lstStyle/>
          <a:p>
            <a:fld id="{19BA5495-DB8D-43B5-8572-9CABB025AD47}" type="slidenum">
              <a:rPr lang="en-GB" smtClean="0"/>
              <a:t>3</a:t>
            </a:fld>
            <a:endParaRPr lang="en-GB"/>
          </a:p>
        </p:txBody>
      </p:sp>
    </p:spTree>
    <p:extLst>
      <p:ext uri="{BB962C8B-B14F-4D97-AF65-F5344CB8AC3E}">
        <p14:creationId xmlns:p14="http://schemas.microsoft.com/office/powerpoint/2010/main" val="41781909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smtClean="0"/>
              <a:t>NG</a:t>
            </a:r>
            <a:endParaRPr lang="en-GB" baseline="0" dirty="0"/>
          </a:p>
        </p:txBody>
      </p:sp>
      <p:sp>
        <p:nvSpPr>
          <p:cNvPr id="4" name="Slide Number Placeholder 3"/>
          <p:cNvSpPr>
            <a:spLocks noGrp="1"/>
          </p:cNvSpPr>
          <p:nvPr>
            <p:ph type="sldNum" sz="quarter" idx="10"/>
          </p:nvPr>
        </p:nvSpPr>
        <p:spPr/>
        <p:txBody>
          <a:bodyPr/>
          <a:lstStyle/>
          <a:p>
            <a:fld id="{19BA5495-DB8D-43B5-8572-9CABB025AD47}" type="slidenum">
              <a:rPr lang="en-GB" smtClean="0"/>
              <a:t>4</a:t>
            </a:fld>
            <a:endParaRPr lang="en-GB"/>
          </a:p>
        </p:txBody>
      </p:sp>
    </p:spTree>
    <p:extLst>
      <p:ext uri="{BB962C8B-B14F-4D97-AF65-F5344CB8AC3E}">
        <p14:creationId xmlns:p14="http://schemas.microsoft.com/office/powerpoint/2010/main" val="10300333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smtClean="0"/>
              <a:t>SS</a:t>
            </a:r>
            <a:endParaRPr lang="en-GB" baseline="0" dirty="0"/>
          </a:p>
        </p:txBody>
      </p:sp>
      <p:sp>
        <p:nvSpPr>
          <p:cNvPr id="4" name="Slide Number Placeholder 3"/>
          <p:cNvSpPr>
            <a:spLocks noGrp="1"/>
          </p:cNvSpPr>
          <p:nvPr>
            <p:ph type="sldNum" sz="quarter" idx="10"/>
          </p:nvPr>
        </p:nvSpPr>
        <p:spPr/>
        <p:txBody>
          <a:bodyPr/>
          <a:lstStyle/>
          <a:p>
            <a:fld id="{19BA5495-DB8D-43B5-8572-9CABB025AD47}" type="slidenum">
              <a:rPr lang="en-GB" smtClean="0"/>
              <a:t>5</a:t>
            </a:fld>
            <a:endParaRPr lang="en-GB"/>
          </a:p>
        </p:txBody>
      </p:sp>
    </p:spTree>
    <p:extLst>
      <p:ext uri="{BB962C8B-B14F-4D97-AF65-F5344CB8AC3E}">
        <p14:creationId xmlns:p14="http://schemas.microsoft.com/office/powerpoint/2010/main" val="36228930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KJ</a:t>
            </a:r>
            <a:endParaRPr lang="en-GB" dirty="0"/>
          </a:p>
        </p:txBody>
      </p:sp>
      <p:sp>
        <p:nvSpPr>
          <p:cNvPr id="4" name="Slide Number Placeholder 3"/>
          <p:cNvSpPr>
            <a:spLocks noGrp="1"/>
          </p:cNvSpPr>
          <p:nvPr>
            <p:ph type="sldNum" sz="quarter" idx="10"/>
          </p:nvPr>
        </p:nvSpPr>
        <p:spPr/>
        <p:txBody>
          <a:bodyPr/>
          <a:lstStyle/>
          <a:p>
            <a:fld id="{19BA5495-DB8D-43B5-8572-9CABB025AD47}" type="slidenum">
              <a:rPr lang="en-GB" smtClean="0"/>
              <a:t>6</a:t>
            </a:fld>
            <a:endParaRPr lang="en-GB"/>
          </a:p>
        </p:txBody>
      </p:sp>
    </p:spTree>
    <p:extLst>
      <p:ext uri="{BB962C8B-B14F-4D97-AF65-F5344CB8AC3E}">
        <p14:creationId xmlns:p14="http://schemas.microsoft.com/office/powerpoint/2010/main" val="10836340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KJ</a:t>
            </a:r>
            <a:endParaRPr lang="en-GB" dirty="0"/>
          </a:p>
        </p:txBody>
      </p:sp>
      <p:sp>
        <p:nvSpPr>
          <p:cNvPr id="4" name="Slide Number Placeholder 3"/>
          <p:cNvSpPr>
            <a:spLocks noGrp="1"/>
          </p:cNvSpPr>
          <p:nvPr>
            <p:ph type="sldNum" sz="quarter" idx="10"/>
          </p:nvPr>
        </p:nvSpPr>
        <p:spPr/>
        <p:txBody>
          <a:bodyPr/>
          <a:lstStyle/>
          <a:p>
            <a:fld id="{19BA5495-DB8D-43B5-8572-9CABB025AD47}" type="slidenum">
              <a:rPr lang="en-GB" smtClean="0"/>
              <a:t>7</a:t>
            </a:fld>
            <a:endParaRPr lang="en-GB"/>
          </a:p>
        </p:txBody>
      </p:sp>
    </p:spTree>
    <p:extLst>
      <p:ext uri="{BB962C8B-B14F-4D97-AF65-F5344CB8AC3E}">
        <p14:creationId xmlns:p14="http://schemas.microsoft.com/office/powerpoint/2010/main" val="19986676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SS</a:t>
            </a:r>
            <a:endParaRPr lang="en-GB" dirty="0"/>
          </a:p>
        </p:txBody>
      </p:sp>
      <p:sp>
        <p:nvSpPr>
          <p:cNvPr id="4" name="Slide Number Placeholder 3"/>
          <p:cNvSpPr>
            <a:spLocks noGrp="1"/>
          </p:cNvSpPr>
          <p:nvPr>
            <p:ph type="sldNum" sz="quarter" idx="10"/>
          </p:nvPr>
        </p:nvSpPr>
        <p:spPr/>
        <p:txBody>
          <a:bodyPr/>
          <a:lstStyle/>
          <a:p>
            <a:fld id="{19BA5495-DB8D-43B5-8572-9CABB025AD47}" type="slidenum">
              <a:rPr lang="en-GB" smtClean="0"/>
              <a:t>8</a:t>
            </a:fld>
            <a:endParaRPr lang="en-GB"/>
          </a:p>
        </p:txBody>
      </p:sp>
    </p:spTree>
    <p:extLst>
      <p:ext uri="{BB962C8B-B14F-4D97-AF65-F5344CB8AC3E}">
        <p14:creationId xmlns:p14="http://schemas.microsoft.com/office/powerpoint/2010/main" val="17307749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SS</a:t>
            </a:r>
            <a:endParaRPr lang="en-GB" dirty="0"/>
          </a:p>
        </p:txBody>
      </p:sp>
      <p:sp>
        <p:nvSpPr>
          <p:cNvPr id="4" name="Slide Number Placeholder 3"/>
          <p:cNvSpPr>
            <a:spLocks noGrp="1"/>
          </p:cNvSpPr>
          <p:nvPr>
            <p:ph type="sldNum" sz="quarter" idx="10"/>
          </p:nvPr>
        </p:nvSpPr>
        <p:spPr/>
        <p:txBody>
          <a:bodyPr/>
          <a:lstStyle/>
          <a:p>
            <a:fld id="{19BA5495-DB8D-43B5-8572-9CABB025AD47}" type="slidenum">
              <a:rPr lang="en-GB" smtClean="0"/>
              <a:t>9</a:t>
            </a:fld>
            <a:endParaRPr lang="en-GB"/>
          </a:p>
        </p:txBody>
      </p:sp>
    </p:spTree>
    <p:extLst>
      <p:ext uri="{BB962C8B-B14F-4D97-AF65-F5344CB8AC3E}">
        <p14:creationId xmlns:p14="http://schemas.microsoft.com/office/powerpoint/2010/main" val="29884612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SS</a:t>
            </a:r>
            <a:endParaRPr lang="en-GB" dirty="0"/>
          </a:p>
        </p:txBody>
      </p:sp>
      <p:sp>
        <p:nvSpPr>
          <p:cNvPr id="4" name="Slide Number Placeholder 3"/>
          <p:cNvSpPr>
            <a:spLocks noGrp="1"/>
          </p:cNvSpPr>
          <p:nvPr>
            <p:ph type="sldNum" sz="quarter" idx="10"/>
          </p:nvPr>
        </p:nvSpPr>
        <p:spPr/>
        <p:txBody>
          <a:bodyPr/>
          <a:lstStyle/>
          <a:p>
            <a:fld id="{19BA5495-DB8D-43B5-8572-9CABB025AD47}" type="slidenum">
              <a:rPr lang="en-GB" smtClean="0"/>
              <a:t>10</a:t>
            </a:fld>
            <a:endParaRPr lang="en-GB"/>
          </a:p>
        </p:txBody>
      </p:sp>
    </p:spTree>
    <p:extLst>
      <p:ext uri="{BB962C8B-B14F-4D97-AF65-F5344CB8AC3E}">
        <p14:creationId xmlns:p14="http://schemas.microsoft.com/office/powerpoint/2010/main" val="2310383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KJ</a:t>
            </a:r>
            <a:endParaRPr lang="en-GB" dirty="0"/>
          </a:p>
        </p:txBody>
      </p:sp>
      <p:sp>
        <p:nvSpPr>
          <p:cNvPr id="4" name="Slide Number Placeholder 3"/>
          <p:cNvSpPr>
            <a:spLocks noGrp="1"/>
          </p:cNvSpPr>
          <p:nvPr>
            <p:ph type="sldNum" sz="quarter" idx="10"/>
          </p:nvPr>
        </p:nvSpPr>
        <p:spPr/>
        <p:txBody>
          <a:bodyPr/>
          <a:lstStyle/>
          <a:p>
            <a:fld id="{19BA5495-DB8D-43B5-8572-9CABB025AD47}" type="slidenum">
              <a:rPr lang="en-GB" smtClean="0"/>
              <a:t>11</a:t>
            </a:fld>
            <a:endParaRPr lang="en-GB"/>
          </a:p>
        </p:txBody>
      </p:sp>
    </p:spTree>
    <p:extLst>
      <p:ext uri="{BB962C8B-B14F-4D97-AF65-F5344CB8AC3E}">
        <p14:creationId xmlns:p14="http://schemas.microsoft.com/office/powerpoint/2010/main" val="14343253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KJ</a:t>
            </a:r>
            <a:endParaRPr lang="en-GB" dirty="0"/>
          </a:p>
        </p:txBody>
      </p:sp>
      <p:sp>
        <p:nvSpPr>
          <p:cNvPr id="4" name="Slide Number Placeholder 3"/>
          <p:cNvSpPr>
            <a:spLocks noGrp="1"/>
          </p:cNvSpPr>
          <p:nvPr>
            <p:ph type="sldNum" sz="quarter" idx="10"/>
          </p:nvPr>
        </p:nvSpPr>
        <p:spPr/>
        <p:txBody>
          <a:bodyPr/>
          <a:lstStyle/>
          <a:p>
            <a:fld id="{19BA5495-DB8D-43B5-8572-9CABB025AD47}" type="slidenum">
              <a:rPr lang="en-GB" smtClean="0"/>
              <a:t>12</a:t>
            </a:fld>
            <a:endParaRPr lang="en-GB"/>
          </a:p>
        </p:txBody>
      </p:sp>
    </p:spTree>
    <p:extLst>
      <p:ext uri="{BB962C8B-B14F-4D97-AF65-F5344CB8AC3E}">
        <p14:creationId xmlns:p14="http://schemas.microsoft.com/office/powerpoint/2010/main" val="25710599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KJ</a:t>
            </a:r>
            <a:endParaRPr lang="en-GB" dirty="0"/>
          </a:p>
        </p:txBody>
      </p:sp>
      <p:sp>
        <p:nvSpPr>
          <p:cNvPr id="4" name="Slide Number Placeholder 3"/>
          <p:cNvSpPr>
            <a:spLocks noGrp="1"/>
          </p:cNvSpPr>
          <p:nvPr>
            <p:ph type="sldNum" sz="quarter" idx="5"/>
          </p:nvPr>
        </p:nvSpPr>
        <p:spPr/>
        <p:txBody>
          <a:bodyPr/>
          <a:lstStyle/>
          <a:p>
            <a:fld id="{19BA5495-DB8D-43B5-8572-9CABB025AD47}" type="slidenum">
              <a:rPr lang="en-GB" smtClean="0"/>
              <a:t>13</a:t>
            </a:fld>
            <a:endParaRPr lang="en-GB"/>
          </a:p>
        </p:txBody>
      </p:sp>
    </p:spTree>
    <p:extLst>
      <p:ext uri="{BB962C8B-B14F-4D97-AF65-F5344CB8AC3E}">
        <p14:creationId xmlns:p14="http://schemas.microsoft.com/office/powerpoint/2010/main" val="18898048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ET</a:t>
            </a:r>
          </a:p>
          <a:p>
            <a:r>
              <a:rPr lang="en-GB" dirty="0" smtClean="0"/>
              <a:t>Mention </a:t>
            </a:r>
            <a:r>
              <a:rPr lang="en-GB" dirty="0"/>
              <a:t>about affirming feelings … ‘I can see you’re …. angry/upset’ etc</a:t>
            </a:r>
          </a:p>
        </p:txBody>
      </p:sp>
      <p:sp>
        <p:nvSpPr>
          <p:cNvPr id="4" name="Slide Number Placeholder 3"/>
          <p:cNvSpPr>
            <a:spLocks noGrp="1"/>
          </p:cNvSpPr>
          <p:nvPr>
            <p:ph type="sldNum" sz="quarter" idx="5"/>
          </p:nvPr>
        </p:nvSpPr>
        <p:spPr/>
        <p:txBody>
          <a:bodyPr/>
          <a:lstStyle/>
          <a:p>
            <a:fld id="{19BA5495-DB8D-43B5-8572-9CABB025AD47}" type="slidenum">
              <a:rPr lang="en-GB" smtClean="0"/>
              <a:t>14</a:t>
            </a:fld>
            <a:endParaRPr lang="en-GB"/>
          </a:p>
        </p:txBody>
      </p:sp>
    </p:spTree>
    <p:extLst>
      <p:ext uri="{BB962C8B-B14F-4D97-AF65-F5344CB8AC3E}">
        <p14:creationId xmlns:p14="http://schemas.microsoft.com/office/powerpoint/2010/main" val="13382091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ET</a:t>
            </a:r>
            <a:endParaRPr lang="en-GB" dirty="0"/>
          </a:p>
        </p:txBody>
      </p:sp>
      <p:sp>
        <p:nvSpPr>
          <p:cNvPr id="4" name="Slide Number Placeholder 3"/>
          <p:cNvSpPr>
            <a:spLocks noGrp="1"/>
          </p:cNvSpPr>
          <p:nvPr>
            <p:ph type="sldNum" sz="quarter" idx="10"/>
          </p:nvPr>
        </p:nvSpPr>
        <p:spPr/>
        <p:txBody>
          <a:bodyPr/>
          <a:lstStyle/>
          <a:p>
            <a:fld id="{19BA5495-DB8D-43B5-8572-9CABB025AD47}" type="slidenum">
              <a:rPr lang="en-GB" smtClean="0"/>
              <a:t>15</a:t>
            </a:fld>
            <a:endParaRPr lang="en-GB"/>
          </a:p>
        </p:txBody>
      </p:sp>
    </p:spTree>
    <p:extLst>
      <p:ext uri="{BB962C8B-B14F-4D97-AF65-F5344CB8AC3E}">
        <p14:creationId xmlns:p14="http://schemas.microsoft.com/office/powerpoint/2010/main" val="22715437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ET/NJ</a:t>
            </a:r>
            <a:endParaRPr lang="en-GB" dirty="0"/>
          </a:p>
        </p:txBody>
      </p:sp>
      <p:sp>
        <p:nvSpPr>
          <p:cNvPr id="4" name="Slide Number Placeholder 3"/>
          <p:cNvSpPr>
            <a:spLocks noGrp="1"/>
          </p:cNvSpPr>
          <p:nvPr>
            <p:ph type="sldNum" sz="quarter" idx="10"/>
          </p:nvPr>
        </p:nvSpPr>
        <p:spPr/>
        <p:txBody>
          <a:bodyPr/>
          <a:lstStyle/>
          <a:p>
            <a:fld id="{19BA5495-DB8D-43B5-8572-9CABB025AD47}" type="slidenum">
              <a:rPr lang="en-GB" smtClean="0"/>
              <a:t>16</a:t>
            </a:fld>
            <a:endParaRPr lang="en-GB"/>
          </a:p>
        </p:txBody>
      </p:sp>
    </p:spTree>
    <p:extLst>
      <p:ext uri="{BB962C8B-B14F-4D97-AF65-F5344CB8AC3E}">
        <p14:creationId xmlns:p14="http://schemas.microsoft.com/office/powerpoint/2010/main" val="7730899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NJ</a:t>
            </a:r>
            <a:endParaRPr lang="en-GB" dirty="0"/>
          </a:p>
        </p:txBody>
      </p:sp>
      <p:sp>
        <p:nvSpPr>
          <p:cNvPr id="4" name="Slide Number Placeholder 3"/>
          <p:cNvSpPr>
            <a:spLocks noGrp="1"/>
          </p:cNvSpPr>
          <p:nvPr>
            <p:ph type="sldNum" sz="quarter" idx="10"/>
          </p:nvPr>
        </p:nvSpPr>
        <p:spPr/>
        <p:txBody>
          <a:bodyPr/>
          <a:lstStyle/>
          <a:p>
            <a:fld id="{19BA5495-DB8D-43B5-8572-9CABB025AD47}" type="slidenum">
              <a:rPr lang="en-GB" smtClean="0"/>
              <a:t>17</a:t>
            </a:fld>
            <a:endParaRPr lang="en-GB"/>
          </a:p>
        </p:txBody>
      </p:sp>
    </p:spTree>
    <p:extLst>
      <p:ext uri="{BB962C8B-B14F-4D97-AF65-F5344CB8AC3E}">
        <p14:creationId xmlns:p14="http://schemas.microsoft.com/office/powerpoint/2010/main" val="29603290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NJ</a:t>
            </a:r>
            <a:endParaRPr lang="en-GB" dirty="0"/>
          </a:p>
        </p:txBody>
      </p:sp>
      <p:sp>
        <p:nvSpPr>
          <p:cNvPr id="4" name="Slide Number Placeholder 3"/>
          <p:cNvSpPr>
            <a:spLocks noGrp="1"/>
          </p:cNvSpPr>
          <p:nvPr>
            <p:ph type="sldNum" sz="quarter" idx="10"/>
          </p:nvPr>
        </p:nvSpPr>
        <p:spPr/>
        <p:txBody>
          <a:bodyPr/>
          <a:lstStyle/>
          <a:p>
            <a:fld id="{19BA5495-DB8D-43B5-8572-9CABB025AD47}" type="slidenum">
              <a:rPr lang="en-GB" smtClean="0"/>
              <a:t>18</a:t>
            </a:fld>
            <a:endParaRPr lang="en-GB"/>
          </a:p>
        </p:txBody>
      </p:sp>
    </p:spTree>
    <p:extLst>
      <p:ext uri="{BB962C8B-B14F-4D97-AF65-F5344CB8AC3E}">
        <p14:creationId xmlns:p14="http://schemas.microsoft.com/office/powerpoint/2010/main" val="22259793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SP</a:t>
            </a:r>
            <a:endParaRPr lang="en-GB" dirty="0"/>
          </a:p>
        </p:txBody>
      </p:sp>
      <p:sp>
        <p:nvSpPr>
          <p:cNvPr id="4" name="Slide Number Placeholder 3"/>
          <p:cNvSpPr>
            <a:spLocks noGrp="1"/>
          </p:cNvSpPr>
          <p:nvPr>
            <p:ph type="sldNum" sz="quarter" idx="10"/>
          </p:nvPr>
        </p:nvSpPr>
        <p:spPr/>
        <p:txBody>
          <a:bodyPr/>
          <a:lstStyle/>
          <a:p>
            <a:fld id="{19BA5495-DB8D-43B5-8572-9CABB025AD47}" type="slidenum">
              <a:rPr lang="en-GB" smtClean="0"/>
              <a:t>19</a:t>
            </a:fld>
            <a:endParaRPr lang="en-GB"/>
          </a:p>
        </p:txBody>
      </p:sp>
    </p:spTree>
    <p:extLst>
      <p:ext uri="{BB962C8B-B14F-4D97-AF65-F5344CB8AC3E}">
        <p14:creationId xmlns:p14="http://schemas.microsoft.com/office/powerpoint/2010/main" val="24788015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KJ</a:t>
            </a:r>
            <a:endParaRPr lang="en-GB" dirty="0"/>
          </a:p>
        </p:txBody>
      </p:sp>
      <p:sp>
        <p:nvSpPr>
          <p:cNvPr id="4" name="Slide Number Placeholder 3"/>
          <p:cNvSpPr>
            <a:spLocks noGrp="1"/>
          </p:cNvSpPr>
          <p:nvPr>
            <p:ph type="sldNum" sz="quarter" idx="10"/>
          </p:nvPr>
        </p:nvSpPr>
        <p:spPr/>
        <p:txBody>
          <a:bodyPr/>
          <a:lstStyle/>
          <a:p>
            <a:fld id="{19BA5495-DB8D-43B5-8572-9CABB025AD47}" type="slidenum">
              <a:rPr lang="en-GB" smtClean="0"/>
              <a:t>20</a:t>
            </a:fld>
            <a:endParaRPr lang="en-GB"/>
          </a:p>
        </p:txBody>
      </p:sp>
    </p:spTree>
    <p:extLst>
      <p:ext uri="{BB962C8B-B14F-4D97-AF65-F5344CB8AC3E}">
        <p14:creationId xmlns:p14="http://schemas.microsoft.com/office/powerpoint/2010/main" val="22985352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SS</a:t>
            </a:r>
            <a:endParaRPr lang="en-GB" dirty="0"/>
          </a:p>
        </p:txBody>
      </p:sp>
      <p:sp>
        <p:nvSpPr>
          <p:cNvPr id="4" name="Slide Number Placeholder 3"/>
          <p:cNvSpPr>
            <a:spLocks noGrp="1"/>
          </p:cNvSpPr>
          <p:nvPr>
            <p:ph type="sldNum" sz="quarter" idx="10"/>
          </p:nvPr>
        </p:nvSpPr>
        <p:spPr/>
        <p:txBody>
          <a:bodyPr/>
          <a:lstStyle/>
          <a:p>
            <a:fld id="{19BA5495-DB8D-43B5-8572-9CABB025AD47}" type="slidenum">
              <a:rPr lang="en-GB" smtClean="0"/>
              <a:t>21</a:t>
            </a:fld>
            <a:endParaRPr lang="en-GB"/>
          </a:p>
        </p:txBody>
      </p:sp>
    </p:spTree>
    <p:extLst>
      <p:ext uri="{BB962C8B-B14F-4D97-AF65-F5344CB8AC3E}">
        <p14:creationId xmlns:p14="http://schemas.microsoft.com/office/powerpoint/2010/main" val="412021267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smtClean="0"/>
              <a:t>SS</a:t>
            </a:r>
            <a:endParaRPr lang="en-GB" baseline="0" dirty="0"/>
          </a:p>
        </p:txBody>
      </p:sp>
      <p:sp>
        <p:nvSpPr>
          <p:cNvPr id="4" name="Slide Number Placeholder 3"/>
          <p:cNvSpPr>
            <a:spLocks noGrp="1"/>
          </p:cNvSpPr>
          <p:nvPr>
            <p:ph type="sldNum" sz="quarter" idx="10"/>
          </p:nvPr>
        </p:nvSpPr>
        <p:spPr/>
        <p:txBody>
          <a:bodyPr/>
          <a:lstStyle/>
          <a:p>
            <a:fld id="{19BA5495-DB8D-43B5-8572-9CABB025AD47}" type="slidenum">
              <a:rPr lang="en-GB" smtClean="0"/>
              <a:t>22</a:t>
            </a:fld>
            <a:endParaRPr lang="en-GB"/>
          </a:p>
        </p:txBody>
      </p:sp>
    </p:spTree>
    <p:extLst>
      <p:ext uri="{BB962C8B-B14F-4D97-AF65-F5344CB8AC3E}">
        <p14:creationId xmlns:p14="http://schemas.microsoft.com/office/powerpoint/2010/main" val="10619472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SP/KJ</a:t>
            </a:r>
            <a:endParaRPr lang="en-GB" dirty="0"/>
          </a:p>
        </p:txBody>
      </p:sp>
      <p:sp>
        <p:nvSpPr>
          <p:cNvPr id="4" name="Slide Number Placeholder 3"/>
          <p:cNvSpPr>
            <a:spLocks noGrp="1"/>
          </p:cNvSpPr>
          <p:nvPr>
            <p:ph type="sldNum" sz="quarter" idx="10"/>
          </p:nvPr>
        </p:nvSpPr>
        <p:spPr/>
        <p:txBody>
          <a:bodyPr/>
          <a:lstStyle/>
          <a:p>
            <a:fld id="{19BA5495-DB8D-43B5-8572-9CABB025AD47}" type="slidenum">
              <a:rPr lang="en-GB" smtClean="0"/>
              <a:t>23</a:t>
            </a:fld>
            <a:endParaRPr lang="en-GB"/>
          </a:p>
        </p:txBody>
      </p:sp>
    </p:spTree>
    <p:extLst>
      <p:ext uri="{BB962C8B-B14F-4D97-AF65-F5344CB8AC3E}">
        <p14:creationId xmlns:p14="http://schemas.microsoft.com/office/powerpoint/2010/main" val="12483783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smtClean="0"/>
              <a:t>HF</a:t>
            </a:r>
            <a:endParaRPr lang="en-GB" baseline="0" dirty="0"/>
          </a:p>
        </p:txBody>
      </p:sp>
      <p:sp>
        <p:nvSpPr>
          <p:cNvPr id="4" name="Slide Number Placeholder 3"/>
          <p:cNvSpPr>
            <a:spLocks noGrp="1"/>
          </p:cNvSpPr>
          <p:nvPr>
            <p:ph type="sldNum" sz="quarter" idx="10"/>
          </p:nvPr>
        </p:nvSpPr>
        <p:spPr/>
        <p:txBody>
          <a:bodyPr/>
          <a:lstStyle/>
          <a:p>
            <a:fld id="{19BA5495-DB8D-43B5-8572-9CABB025AD47}" type="slidenum">
              <a:rPr lang="en-GB" smtClean="0"/>
              <a:t>24</a:t>
            </a:fld>
            <a:endParaRPr lang="en-GB"/>
          </a:p>
        </p:txBody>
      </p:sp>
    </p:spTree>
    <p:extLst>
      <p:ext uri="{BB962C8B-B14F-4D97-AF65-F5344CB8AC3E}">
        <p14:creationId xmlns:p14="http://schemas.microsoft.com/office/powerpoint/2010/main" val="394216309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smtClean="0"/>
              <a:t>SS/KJ</a:t>
            </a:r>
            <a:endParaRPr lang="en-GB" baseline="0" dirty="0"/>
          </a:p>
        </p:txBody>
      </p:sp>
      <p:sp>
        <p:nvSpPr>
          <p:cNvPr id="4" name="Slide Number Placeholder 3"/>
          <p:cNvSpPr>
            <a:spLocks noGrp="1"/>
          </p:cNvSpPr>
          <p:nvPr>
            <p:ph type="sldNum" sz="quarter" idx="10"/>
          </p:nvPr>
        </p:nvSpPr>
        <p:spPr/>
        <p:txBody>
          <a:bodyPr/>
          <a:lstStyle/>
          <a:p>
            <a:fld id="{19BA5495-DB8D-43B5-8572-9CABB025AD47}" type="slidenum">
              <a:rPr lang="en-GB" smtClean="0"/>
              <a:t>25</a:t>
            </a:fld>
            <a:endParaRPr lang="en-GB"/>
          </a:p>
        </p:txBody>
      </p:sp>
    </p:spTree>
    <p:extLst>
      <p:ext uri="{BB962C8B-B14F-4D97-AF65-F5344CB8AC3E}">
        <p14:creationId xmlns:p14="http://schemas.microsoft.com/office/powerpoint/2010/main" val="28828329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67D96EE-9F5D-4FB3-84C8-C2632F999E14}" type="datetimeFigureOut">
              <a:rPr lang="en-GB" smtClean="0"/>
              <a:t>27/11/2024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7D87B5-FB13-4F23-A4E7-6FC7A2FE0318}" type="slidenum">
              <a:rPr lang="en-GB" smtClean="0"/>
              <a:t>‹#›</a:t>
            </a:fld>
            <a:endParaRPr lang="en-GB"/>
          </a:p>
        </p:txBody>
      </p:sp>
    </p:spTree>
    <p:extLst>
      <p:ext uri="{BB962C8B-B14F-4D97-AF65-F5344CB8AC3E}">
        <p14:creationId xmlns:p14="http://schemas.microsoft.com/office/powerpoint/2010/main" val="7409500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67D96EE-9F5D-4FB3-84C8-C2632F999E14}" type="datetimeFigureOut">
              <a:rPr lang="en-GB" smtClean="0"/>
              <a:t>27/11/2024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7D87B5-FB13-4F23-A4E7-6FC7A2FE0318}" type="slidenum">
              <a:rPr lang="en-GB" smtClean="0"/>
              <a:t>‹#›</a:t>
            </a:fld>
            <a:endParaRPr lang="en-GB"/>
          </a:p>
        </p:txBody>
      </p:sp>
    </p:spTree>
    <p:extLst>
      <p:ext uri="{BB962C8B-B14F-4D97-AF65-F5344CB8AC3E}">
        <p14:creationId xmlns:p14="http://schemas.microsoft.com/office/powerpoint/2010/main" val="16934988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67D96EE-9F5D-4FB3-84C8-C2632F999E14}" type="datetimeFigureOut">
              <a:rPr lang="en-GB" smtClean="0"/>
              <a:t>27/11/2024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7D87B5-FB13-4F23-A4E7-6FC7A2FE0318}" type="slidenum">
              <a:rPr lang="en-GB" smtClean="0"/>
              <a:t>‹#›</a:t>
            </a:fld>
            <a:endParaRPr lang="en-GB"/>
          </a:p>
        </p:txBody>
      </p:sp>
    </p:spTree>
    <p:extLst>
      <p:ext uri="{BB962C8B-B14F-4D97-AF65-F5344CB8AC3E}">
        <p14:creationId xmlns:p14="http://schemas.microsoft.com/office/powerpoint/2010/main" val="14280781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67D96EE-9F5D-4FB3-84C8-C2632F999E14}" type="datetimeFigureOut">
              <a:rPr lang="en-GB" smtClean="0"/>
              <a:t>27/11/2024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7D87B5-FB13-4F23-A4E7-6FC7A2FE0318}" type="slidenum">
              <a:rPr lang="en-GB" smtClean="0"/>
              <a:t>‹#›</a:t>
            </a:fld>
            <a:endParaRPr lang="en-GB"/>
          </a:p>
        </p:txBody>
      </p:sp>
    </p:spTree>
    <p:extLst>
      <p:ext uri="{BB962C8B-B14F-4D97-AF65-F5344CB8AC3E}">
        <p14:creationId xmlns:p14="http://schemas.microsoft.com/office/powerpoint/2010/main" val="13120516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67D96EE-9F5D-4FB3-84C8-C2632F999E14}" type="datetimeFigureOut">
              <a:rPr lang="en-GB" smtClean="0"/>
              <a:t>27/11/2024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77D87B5-FB13-4F23-A4E7-6FC7A2FE0318}" type="slidenum">
              <a:rPr lang="en-GB" smtClean="0"/>
              <a:t>‹#›</a:t>
            </a:fld>
            <a:endParaRPr lang="en-GB"/>
          </a:p>
        </p:txBody>
      </p:sp>
    </p:spTree>
    <p:extLst>
      <p:ext uri="{BB962C8B-B14F-4D97-AF65-F5344CB8AC3E}">
        <p14:creationId xmlns:p14="http://schemas.microsoft.com/office/powerpoint/2010/main" val="32801502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67D96EE-9F5D-4FB3-84C8-C2632F999E14}" type="datetimeFigureOut">
              <a:rPr lang="en-GB" smtClean="0"/>
              <a:t>27/11/2024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77D87B5-FB13-4F23-A4E7-6FC7A2FE0318}" type="slidenum">
              <a:rPr lang="en-GB" smtClean="0"/>
              <a:t>‹#›</a:t>
            </a:fld>
            <a:endParaRPr lang="en-GB"/>
          </a:p>
        </p:txBody>
      </p:sp>
    </p:spTree>
    <p:extLst>
      <p:ext uri="{BB962C8B-B14F-4D97-AF65-F5344CB8AC3E}">
        <p14:creationId xmlns:p14="http://schemas.microsoft.com/office/powerpoint/2010/main" val="4425385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67D96EE-9F5D-4FB3-84C8-C2632F999E14}" type="datetimeFigureOut">
              <a:rPr lang="en-GB" smtClean="0"/>
              <a:t>27/11/2024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77D87B5-FB13-4F23-A4E7-6FC7A2FE0318}" type="slidenum">
              <a:rPr lang="en-GB" smtClean="0"/>
              <a:t>‹#›</a:t>
            </a:fld>
            <a:endParaRPr lang="en-GB"/>
          </a:p>
        </p:txBody>
      </p:sp>
    </p:spTree>
    <p:extLst>
      <p:ext uri="{BB962C8B-B14F-4D97-AF65-F5344CB8AC3E}">
        <p14:creationId xmlns:p14="http://schemas.microsoft.com/office/powerpoint/2010/main" val="7594955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67D96EE-9F5D-4FB3-84C8-C2632F999E14}" type="datetimeFigureOut">
              <a:rPr lang="en-GB" smtClean="0"/>
              <a:t>27/11/2024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7D87B5-FB13-4F23-A4E7-6FC7A2FE0318}" type="slidenum">
              <a:rPr lang="en-GB" smtClean="0"/>
              <a:t>‹#›</a:t>
            </a:fld>
            <a:endParaRPr lang="en-GB"/>
          </a:p>
        </p:txBody>
      </p:sp>
    </p:spTree>
    <p:extLst>
      <p:ext uri="{BB962C8B-B14F-4D97-AF65-F5344CB8AC3E}">
        <p14:creationId xmlns:p14="http://schemas.microsoft.com/office/powerpoint/2010/main" val="8398941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67D96EE-9F5D-4FB3-84C8-C2632F999E14}" type="datetimeFigureOut">
              <a:rPr lang="en-GB" smtClean="0"/>
              <a:t>27/11/2024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7D87B5-FB13-4F23-A4E7-6FC7A2FE0318}" type="slidenum">
              <a:rPr lang="en-GB" smtClean="0"/>
              <a:t>‹#›</a:t>
            </a:fld>
            <a:endParaRPr lang="en-GB"/>
          </a:p>
        </p:txBody>
      </p:sp>
    </p:spTree>
    <p:extLst>
      <p:ext uri="{BB962C8B-B14F-4D97-AF65-F5344CB8AC3E}">
        <p14:creationId xmlns:p14="http://schemas.microsoft.com/office/powerpoint/2010/main" val="17680971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67D96EE-9F5D-4FB3-84C8-C2632F999E14}" type="datetimeFigureOut">
              <a:rPr lang="en-GB" smtClean="0"/>
              <a:t>27/11/2024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7D87B5-FB13-4F23-A4E7-6FC7A2FE0318}" type="slidenum">
              <a:rPr lang="en-GB" smtClean="0"/>
              <a:t>‹#›</a:t>
            </a:fld>
            <a:endParaRPr lang="en-GB"/>
          </a:p>
        </p:txBody>
      </p:sp>
    </p:spTree>
    <p:extLst>
      <p:ext uri="{BB962C8B-B14F-4D97-AF65-F5344CB8AC3E}">
        <p14:creationId xmlns:p14="http://schemas.microsoft.com/office/powerpoint/2010/main" val="28000317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67D96EE-9F5D-4FB3-84C8-C2632F999E14}" type="datetimeFigureOut">
              <a:rPr lang="en-GB" smtClean="0"/>
              <a:t>27/11/2024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7D87B5-FB13-4F23-A4E7-6FC7A2FE0318}" type="slidenum">
              <a:rPr lang="en-GB" smtClean="0"/>
              <a:t>‹#›</a:t>
            </a:fld>
            <a:endParaRPr lang="en-GB"/>
          </a:p>
        </p:txBody>
      </p:sp>
    </p:spTree>
    <p:extLst>
      <p:ext uri="{BB962C8B-B14F-4D97-AF65-F5344CB8AC3E}">
        <p14:creationId xmlns:p14="http://schemas.microsoft.com/office/powerpoint/2010/main" val="9271524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67D96EE-9F5D-4FB3-84C8-C2632F999E14}" type="datetimeFigureOut">
              <a:rPr lang="en-GB" smtClean="0"/>
              <a:t>27/11/2024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7D87B5-FB13-4F23-A4E7-6FC7A2FE0318}" type="slidenum">
              <a:rPr lang="en-GB" smtClean="0"/>
              <a:t>‹#›</a:t>
            </a:fld>
            <a:endParaRPr lang="en-GB"/>
          </a:p>
        </p:txBody>
      </p:sp>
    </p:spTree>
    <p:extLst>
      <p:ext uri="{BB962C8B-B14F-4D97-AF65-F5344CB8AC3E}">
        <p14:creationId xmlns:p14="http://schemas.microsoft.com/office/powerpoint/2010/main" val="17824830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centerforparentingeducation.org/library-of-articles/responsibility-and-chores/part-i-benefits-of-chores/"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3"/>
          <a:srcRect l="23430" r="20715"/>
          <a:stretch/>
        </p:blipFill>
        <p:spPr>
          <a:xfrm>
            <a:off x="548640" y="728750"/>
            <a:ext cx="1596044" cy="1600200"/>
          </a:xfrm>
          <a:prstGeom prst="rect">
            <a:avLst/>
          </a:prstGeom>
        </p:spPr>
      </p:pic>
      <p:sp>
        <p:nvSpPr>
          <p:cNvPr id="2" name="Title 1"/>
          <p:cNvSpPr>
            <a:spLocks noGrp="1"/>
          </p:cNvSpPr>
          <p:nvPr>
            <p:ph type="ctrTitle"/>
          </p:nvPr>
        </p:nvSpPr>
        <p:spPr>
          <a:xfrm>
            <a:off x="548640" y="1072487"/>
            <a:ext cx="11072553" cy="1604212"/>
          </a:xfrm>
          <a:ln>
            <a:noFill/>
          </a:ln>
        </p:spPr>
        <p:txBody>
          <a:bodyPr anchor="t">
            <a:normAutofit/>
          </a:bodyPr>
          <a:lstStyle/>
          <a:p>
            <a:r>
              <a:rPr lang="en-GB" sz="4000" dirty="0">
                <a:solidFill>
                  <a:srgbClr val="2F5597"/>
                </a:solidFill>
                <a:latin typeface="Century Gothic" panose="020B0502020202020204" pitchFamily="34" charset="0"/>
              </a:rPr>
              <a:t>Charlton Kings Infants’ School &amp;</a:t>
            </a:r>
            <a:br>
              <a:rPr lang="en-GB" sz="4000" dirty="0">
                <a:solidFill>
                  <a:srgbClr val="2F5597"/>
                </a:solidFill>
                <a:latin typeface="Century Gothic" panose="020B0502020202020204" pitchFamily="34" charset="0"/>
              </a:rPr>
            </a:br>
            <a:r>
              <a:rPr lang="en-GB" sz="4000" dirty="0">
                <a:solidFill>
                  <a:srgbClr val="2F5597"/>
                </a:solidFill>
                <a:latin typeface="Century Gothic" panose="020B0502020202020204" pitchFamily="34" charset="0"/>
              </a:rPr>
              <a:t>Charlton Kings Junior School</a:t>
            </a:r>
          </a:p>
        </p:txBody>
      </p:sp>
      <p:sp>
        <p:nvSpPr>
          <p:cNvPr id="8" name="Title 1"/>
          <p:cNvSpPr txBox="1">
            <a:spLocks/>
          </p:cNvSpPr>
          <p:nvPr/>
        </p:nvSpPr>
        <p:spPr>
          <a:xfrm>
            <a:off x="334296" y="3020436"/>
            <a:ext cx="5390044" cy="1604212"/>
          </a:xfrm>
          <a:prstGeom prst="rect">
            <a:avLst/>
          </a:prstGeom>
          <a:ln>
            <a:noFill/>
          </a:ln>
        </p:spPr>
        <p:txBody>
          <a:bodyPr vert="horz" lIns="91440" tIns="45720" rIns="91440" bIns="45720" rtlCol="0" anchor="t">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5400" dirty="0">
                <a:solidFill>
                  <a:srgbClr val="2F5597"/>
                </a:solidFill>
                <a:latin typeface="Century Gothic" panose="020B0502020202020204" pitchFamily="34" charset="0"/>
              </a:rPr>
              <a:t>How to support your child’s wellbeing</a:t>
            </a:r>
          </a:p>
        </p:txBody>
      </p:sp>
      <p:pic>
        <p:nvPicPr>
          <p:cNvPr id="12" name="Picture 11"/>
          <p:cNvPicPr>
            <a:picLocks noChangeAspect="1"/>
          </p:cNvPicPr>
          <p:nvPr/>
        </p:nvPicPr>
        <p:blipFill>
          <a:blip r:embed="rId4"/>
          <a:stretch>
            <a:fillRect/>
          </a:stretch>
        </p:blipFill>
        <p:spPr>
          <a:xfrm>
            <a:off x="10257905" y="934562"/>
            <a:ext cx="1180407" cy="1361138"/>
          </a:xfrm>
          <a:prstGeom prst="rect">
            <a:avLst/>
          </a:prstGeom>
        </p:spPr>
      </p:pic>
      <p:graphicFrame>
        <p:nvGraphicFramePr>
          <p:cNvPr id="6" name="Table 5">
            <a:extLst>
              <a:ext uri="{FF2B5EF4-FFF2-40B4-BE49-F238E27FC236}">
                <a16:creationId xmlns:a16="http://schemas.microsoft.com/office/drawing/2014/main" id="{97F3D017-FD79-437C-89CC-1C0334E2B3C3}"/>
              </a:ext>
            </a:extLst>
          </p:cNvPr>
          <p:cNvGraphicFramePr>
            <a:graphicFrameLocks noGrp="1"/>
          </p:cNvGraphicFramePr>
          <p:nvPr>
            <p:extLst>
              <p:ext uri="{D42A27DB-BD31-4B8C-83A1-F6EECF244321}">
                <p14:modId xmlns:p14="http://schemas.microsoft.com/office/powerpoint/2010/main" val="1195675209"/>
              </p:ext>
            </p:extLst>
          </p:nvPr>
        </p:nvGraphicFramePr>
        <p:xfrm>
          <a:off x="5746268" y="3740728"/>
          <a:ext cx="5692044" cy="1981200"/>
        </p:xfrm>
        <a:graphic>
          <a:graphicData uri="http://schemas.openxmlformats.org/drawingml/2006/table">
            <a:tbl>
              <a:tblPr firstRow="1" bandRow="1">
                <a:tableStyleId>{22838BEF-8BB2-4498-84A7-C5851F593DF1}</a:tableStyleId>
              </a:tblPr>
              <a:tblGrid>
                <a:gridCol w="2323383">
                  <a:extLst>
                    <a:ext uri="{9D8B030D-6E8A-4147-A177-3AD203B41FA5}">
                      <a16:colId xmlns:a16="http://schemas.microsoft.com/office/drawing/2014/main" val="2988795840"/>
                    </a:ext>
                  </a:extLst>
                </a:gridCol>
                <a:gridCol w="1750210">
                  <a:extLst>
                    <a:ext uri="{9D8B030D-6E8A-4147-A177-3AD203B41FA5}">
                      <a16:colId xmlns:a16="http://schemas.microsoft.com/office/drawing/2014/main" val="965226311"/>
                    </a:ext>
                  </a:extLst>
                </a:gridCol>
                <a:gridCol w="1618451">
                  <a:extLst>
                    <a:ext uri="{9D8B030D-6E8A-4147-A177-3AD203B41FA5}">
                      <a16:colId xmlns:a16="http://schemas.microsoft.com/office/drawing/2014/main" val="670025528"/>
                    </a:ext>
                  </a:extLst>
                </a:gridCol>
              </a:tblGrid>
              <a:tr h="370840">
                <a:tc>
                  <a:txBody>
                    <a:bodyPr/>
                    <a:lstStyle/>
                    <a:p>
                      <a:r>
                        <a:rPr lang="en-GB" sz="1400" b="1" dirty="0">
                          <a:solidFill>
                            <a:srgbClr val="2F5597"/>
                          </a:solidFill>
                          <a:latin typeface="Century Gothic" panose="020B0502020202020204" pitchFamily="34" charset="0"/>
                        </a:rPr>
                        <a:t>Welcome and introduction</a:t>
                      </a:r>
                      <a:endParaRPr lang="en-GB" sz="1400" b="1" dirty="0"/>
                    </a:p>
                  </a:txBody>
                  <a:tcPr/>
                </a:tc>
                <a:tc>
                  <a:txBody>
                    <a:bodyPr/>
                    <a:lstStyle/>
                    <a:p>
                      <a:pPr marL="0" algn="l" defTabSz="914400" rtl="0" eaLnBrk="1" latinLnBrk="0" hangingPunct="1"/>
                      <a:r>
                        <a:rPr lang="en-GB" sz="1400" b="0" kern="1200" dirty="0">
                          <a:solidFill>
                            <a:srgbClr val="2F5597"/>
                          </a:solidFill>
                          <a:latin typeface="Century Gothic"/>
                          <a:ea typeface="+mn-ea"/>
                          <a:cs typeface="+mn-cs"/>
                        </a:rPr>
                        <a:t>Sue Selwood</a:t>
                      </a:r>
                    </a:p>
                    <a:p>
                      <a:pPr marL="0" algn="l" defTabSz="914400" rtl="0" eaLnBrk="1" latinLnBrk="0" hangingPunct="1"/>
                      <a:r>
                        <a:rPr lang="en-GB" sz="1400" b="0" kern="1200" dirty="0">
                          <a:solidFill>
                            <a:srgbClr val="2F5597"/>
                          </a:solidFill>
                          <a:latin typeface="Century Gothic"/>
                          <a:ea typeface="+mn-ea"/>
                          <a:cs typeface="+mn-cs"/>
                        </a:rPr>
                        <a:t>Katie James</a:t>
                      </a:r>
                    </a:p>
                  </a:txBody>
                  <a:tcPr/>
                </a:tc>
                <a:tc>
                  <a:txBody>
                    <a:bodyPr/>
                    <a:lstStyle/>
                    <a:p>
                      <a:pPr marL="0" algn="l" defTabSz="914400" rtl="0" eaLnBrk="1" latinLnBrk="0" hangingPunct="1"/>
                      <a:r>
                        <a:rPr lang="en-GB" sz="1400" b="0" i="1" kern="1200" dirty="0">
                          <a:solidFill>
                            <a:srgbClr val="2F5597"/>
                          </a:solidFill>
                          <a:latin typeface="Century Gothic"/>
                          <a:ea typeface="+mn-ea"/>
                          <a:cs typeface="+mn-cs"/>
                        </a:rPr>
                        <a:t>Headteachers</a:t>
                      </a:r>
                    </a:p>
                  </a:txBody>
                  <a:tcPr/>
                </a:tc>
                <a:extLst>
                  <a:ext uri="{0D108BD9-81ED-4DB2-BD59-A6C34878D82A}">
                    <a16:rowId xmlns:a16="http://schemas.microsoft.com/office/drawing/2014/main" val="4195893147"/>
                  </a:ext>
                </a:extLst>
              </a:tr>
              <a:tr h="370840">
                <a:tc>
                  <a:txBody>
                    <a:bodyPr/>
                    <a:lstStyle/>
                    <a:p>
                      <a:pPr lvl="0">
                        <a:buNone/>
                      </a:pPr>
                      <a:r>
                        <a:rPr lang="en-GB" sz="1400" b="1" i="0" u="none" strike="noStrike" baseline="0" noProof="0" dirty="0">
                          <a:solidFill>
                            <a:srgbClr val="2F5597"/>
                          </a:solidFill>
                          <a:latin typeface="Century Gothic"/>
                        </a:rPr>
                        <a:t>A Guide to Supporting Well-being in (ourselves and) Our Children</a:t>
                      </a:r>
                      <a:endParaRPr lang="en-US" sz="1100" dirty="0"/>
                    </a:p>
                  </a:txBody>
                  <a:tcPr/>
                </a:tc>
                <a:tc>
                  <a:txBody>
                    <a:bodyPr/>
                    <a:lstStyle/>
                    <a:p>
                      <a:pPr marL="0" algn="l" defTabSz="914400" rtl="0" eaLnBrk="1" latinLnBrk="0" hangingPunct="1"/>
                      <a:r>
                        <a:rPr lang="en-GB" sz="1400" b="0" kern="1200" dirty="0">
                          <a:solidFill>
                            <a:srgbClr val="2F5597"/>
                          </a:solidFill>
                          <a:latin typeface="Century Gothic" panose="020B0502020202020204" pitchFamily="34" charset="0"/>
                          <a:ea typeface="+mn-ea"/>
                          <a:cs typeface="+mn-cs"/>
                        </a:rPr>
                        <a:t>Nick Jukes</a:t>
                      </a:r>
                    </a:p>
                    <a:p>
                      <a:pPr marL="0" algn="l" defTabSz="914400" rtl="0" eaLnBrk="1" latinLnBrk="0" hangingPunct="1"/>
                      <a:r>
                        <a:rPr lang="en-GB" sz="1400" b="0" i="0" kern="1200" dirty="0">
                          <a:solidFill>
                            <a:srgbClr val="2F5597"/>
                          </a:solidFill>
                          <a:latin typeface="Century Gothic" panose="020B0502020202020204" pitchFamily="34" charset="0"/>
                          <a:ea typeface="+mn-ea"/>
                          <a:cs typeface="+mn-cs"/>
                        </a:rPr>
                        <a:t>Sarah Pritchard</a:t>
                      </a:r>
                    </a:p>
                    <a:p>
                      <a:pPr marL="0" algn="l" defTabSz="914400" rtl="0" eaLnBrk="1" latinLnBrk="0" hangingPunct="1"/>
                      <a:r>
                        <a:rPr lang="en-GB" sz="1400" b="0" i="0" kern="1200" dirty="0">
                          <a:solidFill>
                            <a:srgbClr val="2F5597"/>
                          </a:solidFill>
                          <a:latin typeface="Century Gothic" panose="020B0502020202020204" pitchFamily="34" charset="0"/>
                          <a:ea typeface="+mn-ea"/>
                          <a:cs typeface="+mn-cs"/>
                        </a:rPr>
                        <a:t>Emma Turner</a:t>
                      </a:r>
                    </a:p>
                    <a:p>
                      <a:pPr marL="0" algn="l" defTabSz="914400" rtl="0" eaLnBrk="1" latinLnBrk="0" hangingPunct="1"/>
                      <a:r>
                        <a:rPr lang="en-GB" sz="1400" b="0" kern="1200" dirty="0">
                          <a:solidFill>
                            <a:srgbClr val="2F5597"/>
                          </a:solidFill>
                          <a:latin typeface="Century Gothic" panose="020B0502020202020204" pitchFamily="34" charset="0"/>
                          <a:ea typeface="+mn-ea"/>
                          <a:cs typeface="+mn-cs"/>
                        </a:rPr>
                        <a:t>Helen Fitzsimmons</a:t>
                      </a:r>
                    </a:p>
                  </a:txBody>
                  <a:tcPr/>
                </a:tc>
                <a:tc>
                  <a:txBody>
                    <a:bodyPr/>
                    <a:lstStyle/>
                    <a:p>
                      <a:pPr marL="0" algn="l" defTabSz="914400" rtl="0" eaLnBrk="1" latinLnBrk="0" hangingPunct="1"/>
                      <a:r>
                        <a:rPr lang="en-GB" sz="1400" b="0" i="0" kern="1200" dirty="0">
                          <a:solidFill>
                            <a:srgbClr val="2F5597"/>
                          </a:solidFill>
                          <a:latin typeface="Century Gothic" panose="020B0502020202020204" pitchFamily="34" charset="0"/>
                          <a:ea typeface="+mn-ea"/>
                          <a:cs typeface="+mn-cs"/>
                        </a:rPr>
                        <a:t>CKJS</a:t>
                      </a:r>
                    </a:p>
                    <a:p>
                      <a:pPr marL="0" algn="l" defTabSz="914400" rtl="0" eaLnBrk="1" latinLnBrk="0" hangingPunct="1"/>
                      <a:r>
                        <a:rPr lang="en-GB" sz="1400" b="0" i="0" kern="1200" dirty="0">
                          <a:solidFill>
                            <a:srgbClr val="2F5597"/>
                          </a:solidFill>
                          <a:latin typeface="Century Gothic" panose="020B0502020202020204" pitchFamily="34" charset="0"/>
                          <a:ea typeface="+mn-ea"/>
                          <a:cs typeface="+mn-cs"/>
                        </a:rPr>
                        <a:t>CKIS</a:t>
                      </a:r>
                    </a:p>
                    <a:p>
                      <a:pPr marL="0" algn="l" defTabSz="914400" rtl="0" eaLnBrk="1" latinLnBrk="0" hangingPunct="1"/>
                      <a:r>
                        <a:rPr lang="en-GB" sz="1400" b="0" i="0" kern="1200" dirty="0">
                          <a:solidFill>
                            <a:srgbClr val="2F5597"/>
                          </a:solidFill>
                          <a:latin typeface="Century Gothic" panose="020B0502020202020204" pitchFamily="34" charset="0"/>
                          <a:ea typeface="+mn-ea"/>
                          <a:cs typeface="+mn-cs"/>
                        </a:rPr>
                        <a:t>CKIS</a:t>
                      </a:r>
                    </a:p>
                    <a:p>
                      <a:pPr marL="0" algn="l" defTabSz="914400" rtl="0" eaLnBrk="1" latinLnBrk="0" hangingPunct="1"/>
                      <a:r>
                        <a:rPr lang="en-GB" sz="1400" b="0" i="0" kern="1200" dirty="0">
                          <a:solidFill>
                            <a:srgbClr val="2F5597"/>
                          </a:solidFill>
                          <a:latin typeface="Century Gothic" panose="020B0502020202020204" pitchFamily="34" charset="0"/>
                          <a:ea typeface="+mn-ea"/>
                          <a:cs typeface="+mn-cs"/>
                        </a:rPr>
                        <a:t>CKJS</a:t>
                      </a:r>
                    </a:p>
                  </a:txBody>
                  <a:tcPr/>
                </a:tc>
                <a:extLst>
                  <a:ext uri="{0D108BD9-81ED-4DB2-BD59-A6C34878D82A}">
                    <a16:rowId xmlns:a16="http://schemas.microsoft.com/office/drawing/2014/main" val="1807729003"/>
                  </a:ext>
                </a:extLst>
              </a:tr>
              <a:tr h="370840">
                <a:tc>
                  <a:txBody>
                    <a:bodyPr/>
                    <a:lstStyle/>
                    <a:p>
                      <a:r>
                        <a:rPr lang="en-GB" sz="1400" b="1" dirty="0">
                          <a:solidFill>
                            <a:srgbClr val="2F5597"/>
                          </a:solidFill>
                          <a:latin typeface="Century Gothic" panose="020B0502020202020204" pitchFamily="34" charset="0"/>
                        </a:rPr>
                        <a:t>Mindfulness and relaxation strategies</a:t>
                      </a:r>
                      <a:endParaRPr lang="en-GB" sz="1400" b="1" dirty="0"/>
                    </a:p>
                  </a:txBody>
                  <a:tcPr/>
                </a:tc>
                <a:tc>
                  <a:txBody>
                    <a:bodyPr/>
                    <a:lstStyle/>
                    <a:p>
                      <a:pPr marL="0" algn="l" defTabSz="914400" rtl="0" eaLnBrk="1" latinLnBrk="0" hangingPunct="1"/>
                      <a:r>
                        <a:rPr lang="en-GB" sz="1400" b="0" kern="1200" dirty="0">
                          <a:solidFill>
                            <a:srgbClr val="2F5597"/>
                          </a:solidFill>
                          <a:latin typeface="Century Gothic" panose="020B0502020202020204" pitchFamily="34" charset="0"/>
                          <a:ea typeface="+mn-ea"/>
                          <a:cs typeface="+mn-cs"/>
                        </a:rPr>
                        <a:t>Nicola Gibbons</a:t>
                      </a:r>
                    </a:p>
                  </a:txBody>
                  <a:tcPr/>
                </a:tc>
                <a:tc>
                  <a:txBody>
                    <a:bodyPr/>
                    <a:lstStyle/>
                    <a:p>
                      <a:pPr marL="0" algn="l" defTabSz="914400" rtl="0" eaLnBrk="1" latinLnBrk="0" hangingPunct="1"/>
                      <a:r>
                        <a:rPr lang="en-GB" sz="1400" b="0" i="1" kern="1200" dirty="0">
                          <a:solidFill>
                            <a:srgbClr val="2F5597"/>
                          </a:solidFill>
                          <a:latin typeface="Century Gothic" panose="020B0502020202020204" pitchFamily="34" charset="0"/>
                          <a:ea typeface="+mn-ea"/>
                          <a:cs typeface="+mn-cs"/>
                        </a:rPr>
                        <a:t>Pastoral Support, CKJS</a:t>
                      </a:r>
                    </a:p>
                  </a:txBody>
                  <a:tcPr/>
                </a:tc>
                <a:extLst>
                  <a:ext uri="{0D108BD9-81ED-4DB2-BD59-A6C34878D82A}">
                    <a16:rowId xmlns:a16="http://schemas.microsoft.com/office/drawing/2014/main" val="1934717688"/>
                  </a:ext>
                </a:extLst>
              </a:tr>
            </a:tbl>
          </a:graphicData>
        </a:graphic>
      </p:graphicFrame>
    </p:spTree>
    <p:extLst>
      <p:ext uri="{BB962C8B-B14F-4D97-AF65-F5344CB8AC3E}">
        <p14:creationId xmlns:p14="http://schemas.microsoft.com/office/powerpoint/2010/main" val="23997116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2F5597"/>
                </a:solidFill>
                <a:latin typeface="Century Gothic" panose="020B0502020202020204" pitchFamily="34" charset="0"/>
              </a:rPr>
              <a:t>Welcome</a:t>
            </a:r>
          </a:p>
        </p:txBody>
      </p:sp>
      <p:sp>
        <p:nvSpPr>
          <p:cNvPr id="3" name="Content Placeholder 2"/>
          <p:cNvSpPr>
            <a:spLocks noGrp="1"/>
          </p:cNvSpPr>
          <p:nvPr>
            <p:ph idx="1"/>
          </p:nvPr>
        </p:nvSpPr>
        <p:spPr/>
        <p:txBody>
          <a:bodyPr>
            <a:normAutofit/>
          </a:bodyPr>
          <a:lstStyle/>
          <a:p>
            <a:pPr marL="0" indent="0">
              <a:buNone/>
            </a:pPr>
            <a:r>
              <a:rPr lang="en-GB" sz="3600" dirty="0">
                <a:solidFill>
                  <a:srgbClr val="2F5597"/>
                </a:solidFill>
                <a:latin typeface="Century Gothic" panose="020B0502020202020204" pitchFamily="34" charset="0"/>
              </a:rPr>
              <a:t>Sue Selwood     </a:t>
            </a:r>
            <a:r>
              <a:rPr lang="en-GB" sz="3600" i="1" dirty="0">
                <a:solidFill>
                  <a:srgbClr val="2F5597"/>
                </a:solidFill>
                <a:latin typeface="Century Gothic" panose="020B0502020202020204" pitchFamily="34" charset="0"/>
              </a:rPr>
              <a:t>Headteacher, CKJS</a:t>
            </a:r>
          </a:p>
          <a:p>
            <a:pPr marL="0" indent="0">
              <a:buNone/>
            </a:pPr>
            <a:r>
              <a:rPr lang="en-GB" sz="3600" i="1" dirty="0">
                <a:solidFill>
                  <a:srgbClr val="2F5597"/>
                </a:solidFill>
                <a:latin typeface="Century Gothic" panose="020B0502020202020204" pitchFamily="34" charset="0"/>
              </a:rPr>
              <a:t>Katie James      Headteacher, CKIS</a:t>
            </a:r>
          </a:p>
          <a:p>
            <a:pPr marL="0" indent="0">
              <a:buNone/>
            </a:pPr>
            <a:endParaRPr lang="en-GB" sz="3600" i="1" dirty="0">
              <a:solidFill>
                <a:srgbClr val="2F5597"/>
              </a:solidFill>
              <a:latin typeface="Century Gothic" panose="020B0502020202020204" pitchFamily="34" charset="0"/>
            </a:endParaRPr>
          </a:p>
          <a:p>
            <a:pPr marL="0" indent="0">
              <a:buNone/>
            </a:pPr>
            <a:endParaRPr lang="en-GB" sz="3600" i="1" dirty="0">
              <a:solidFill>
                <a:srgbClr val="2F5597"/>
              </a:solidFill>
              <a:latin typeface="Century Gothic" panose="020B0502020202020204" pitchFamily="34" charset="0"/>
            </a:endParaRPr>
          </a:p>
          <a:p>
            <a:pPr marL="0" indent="0">
              <a:buNone/>
            </a:pPr>
            <a:r>
              <a:rPr lang="en-GB" sz="3600" i="1" dirty="0">
                <a:solidFill>
                  <a:srgbClr val="2F5597"/>
                </a:solidFill>
                <a:latin typeface="Century Gothic" panose="020B0502020202020204" pitchFamily="34" charset="0"/>
              </a:rPr>
              <a:t>Two schools, one journey (increasingly three schools, one journey)</a:t>
            </a:r>
          </a:p>
        </p:txBody>
      </p:sp>
    </p:spTree>
    <p:extLst>
      <p:ext uri="{BB962C8B-B14F-4D97-AF65-F5344CB8AC3E}">
        <p14:creationId xmlns:p14="http://schemas.microsoft.com/office/powerpoint/2010/main" val="15674611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2F5597"/>
                </a:solidFill>
                <a:latin typeface="Century Gothic" panose="020B0502020202020204" pitchFamily="34" charset="0"/>
              </a:rPr>
              <a:t>Who can you speak to at school?</a:t>
            </a:r>
          </a:p>
        </p:txBody>
      </p:sp>
      <p:sp>
        <p:nvSpPr>
          <p:cNvPr id="3" name="Content Placeholder 2">
            <a:extLst>
              <a:ext uri="{FF2B5EF4-FFF2-40B4-BE49-F238E27FC236}">
                <a16:creationId xmlns:a16="http://schemas.microsoft.com/office/drawing/2014/main" id="{FE3C799B-0321-4FB7-BEBB-41F521602D40}"/>
              </a:ext>
            </a:extLst>
          </p:cNvPr>
          <p:cNvSpPr>
            <a:spLocks noGrp="1"/>
          </p:cNvSpPr>
          <p:nvPr>
            <p:ph idx="1"/>
          </p:nvPr>
        </p:nvSpPr>
        <p:spPr>
          <a:xfrm>
            <a:off x="838200" y="1467816"/>
            <a:ext cx="10515600" cy="4351338"/>
          </a:xfrm>
        </p:spPr>
        <p:txBody>
          <a:bodyPr>
            <a:normAutofit fontScale="92500" lnSpcReduction="20000"/>
          </a:bodyPr>
          <a:lstStyle/>
          <a:p>
            <a:pPr marL="0" indent="0">
              <a:buNone/>
            </a:pPr>
            <a:r>
              <a:rPr lang="en-GB" b="1" dirty="0">
                <a:solidFill>
                  <a:srgbClr val="2F5597"/>
                </a:solidFill>
              </a:rPr>
              <a:t>Charlton Kings Infant School</a:t>
            </a:r>
          </a:p>
          <a:p>
            <a:r>
              <a:rPr lang="en-GB" dirty="0">
                <a:solidFill>
                  <a:srgbClr val="2F5597"/>
                </a:solidFill>
              </a:rPr>
              <a:t>Firstly, your child’s class teacher</a:t>
            </a:r>
          </a:p>
          <a:p>
            <a:r>
              <a:rPr lang="en-GB" dirty="0">
                <a:solidFill>
                  <a:srgbClr val="2F5597"/>
                </a:solidFill>
              </a:rPr>
              <a:t>Emma Turner</a:t>
            </a:r>
          </a:p>
          <a:p>
            <a:r>
              <a:rPr lang="en-GB" dirty="0">
                <a:solidFill>
                  <a:srgbClr val="2F5597"/>
                </a:solidFill>
              </a:rPr>
              <a:t>Sarah Pritchard</a:t>
            </a:r>
          </a:p>
          <a:p>
            <a:endParaRPr lang="en-GB" dirty="0">
              <a:solidFill>
                <a:srgbClr val="2F5597"/>
              </a:solidFill>
            </a:endParaRPr>
          </a:p>
          <a:p>
            <a:pPr marL="0" indent="0">
              <a:buNone/>
            </a:pPr>
            <a:r>
              <a:rPr lang="en-GB" b="1" dirty="0">
                <a:solidFill>
                  <a:srgbClr val="2F5597"/>
                </a:solidFill>
              </a:rPr>
              <a:t>Charlton Kings Junior School</a:t>
            </a:r>
          </a:p>
          <a:p>
            <a:r>
              <a:rPr lang="en-GB" dirty="0">
                <a:solidFill>
                  <a:srgbClr val="2F5597"/>
                </a:solidFill>
              </a:rPr>
              <a:t>Firstly, your child’s class teacher</a:t>
            </a:r>
          </a:p>
          <a:p>
            <a:r>
              <a:rPr lang="en-GB" dirty="0">
                <a:solidFill>
                  <a:srgbClr val="2F5597"/>
                </a:solidFill>
              </a:rPr>
              <a:t>Nick Jukes</a:t>
            </a:r>
          </a:p>
          <a:p>
            <a:r>
              <a:rPr lang="en-GB" dirty="0">
                <a:solidFill>
                  <a:srgbClr val="2F5597"/>
                </a:solidFill>
              </a:rPr>
              <a:t>Helen Fitzsimmons</a:t>
            </a:r>
          </a:p>
          <a:p>
            <a:r>
              <a:rPr lang="en-GB" dirty="0">
                <a:solidFill>
                  <a:srgbClr val="2F5597"/>
                </a:solidFill>
              </a:rPr>
              <a:t>Nicola Gibbons</a:t>
            </a:r>
          </a:p>
        </p:txBody>
      </p:sp>
    </p:spTree>
    <p:extLst>
      <p:ext uri="{BB962C8B-B14F-4D97-AF65-F5344CB8AC3E}">
        <p14:creationId xmlns:p14="http://schemas.microsoft.com/office/powerpoint/2010/main" val="3831713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fade">
                                      <p:cBhvr>
                                        <p:cTn id="26" dur="1000"/>
                                        <p:tgtEl>
                                          <p:spTgt spid="3">
                                            <p:txEl>
                                              <p:pRg st="3" end="3"/>
                                            </p:txEl>
                                          </p:spTgt>
                                        </p:tgtEl>
                                      </p:cBhvr>
                                    </p:animEffect>
                                    <p:anim calcmode="lin" valueType="num">
                                      <p:cBhvr>
                                        <p:cTn id="27"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Effect transition="in" filter="fade">
                                      <p:cBhvr>
                                        <p:cTn id="33" dur="1000"/>
                                        <p:tgtEl>
                                          <p:spTgt spid="3">
                                            <p:txEl>
                                              <p:pRg st="5" end="5"/>
                                            </p:txEl>
                                          </p:spTgt>
                                        </p:tgtEl>
                                      </p:cBhvr>
                                    </p:animEffect>
                                    <p:anim calcmode="lin" valueType="num">
                                      <p:cBhvr>
                                        <p:cTn id="34"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1000"/>
                                        <p:tgtEl>
                                          <p:spTgt spid="3">
                                            <p:txEl>
                                              <p:pRg st="6" end="6"/>
                                            </p:txEl>
                                          </p:spTgt>
                                        </p:tgtEl>
                                      </p:cBhvr>
                                    </p:animEffect>
                                    <p:anim calcmode="lin" valueType="num">
                                      <p:cBhvr>
                                        <p:cTn id="41"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2"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fade">
                                      <p:cBhvr>
                                        <p:cTn id="47" dur="1000"/>
                                        <p:tgtEl>
                                          <p:spTgt spid="3">
                                            <p:txEl>
                                              <p:pRg st="7" end="7"/>
                                            </p:txEl>
                                          </p:spTgt>
                                        </p:tgtEl>
                                      </p:cBhvr>
                                    </p:animEffect>
                                    <p:anim calcmode="lin" valueType="num">
                                      <p:cBhvr>
                                        <p:cTn id="48"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7" end="7"/>
                                            </p:txEl>
                                          </p:spTgt>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3">
                                            <p:txEl>
                                              <p:pRg st="8" end="8"/>
                                            </p:txEl>
                                          </p:spTgt>
                                        </p:tgtEl>
                                        <p:attrNameLst>
                                          <p:attrName>style.visibility</p:attrName>
                                        </p:attrNameLst>
                                      </p:cBhvr>
                                      <p:to>
                                        <p:strVal val="visible"/>
                                      </p:to>
                                    </p:set>
                                    <p:animEffect transition="in" filter="fade">
                                      <p:cBhvr>
                                        <p:cTn id="52" dur="1000"/>
                                        <p:tgtEl>
                                          <p:spTgt spid="3">
                                            <p:txEl>
                                              <p:pRg st="8" end="8"/>
                                            </p:txEl>
                                          </p:spTgt>
                                        </p:tgtEl>
                                      </p:cBhvr>
                                    </p:animEffect>
                                    <p:anim calcmode="lin" valueType="num">
                                      <p:cBhvr>
                                        <p:cTn id="53"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4" dur="1000" fill="hold"/>
                                        <p:tgtEl>
                                          <p:spTgt spid="3">
                                            <p:txEl>
                                              <p:pRg st="8" end="8"/>
                                            </p:txEl>
                                          </p:spTgt>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3">
                                            <p:txEl>
                                              <p:pRg st="9" end="9"/>
                                            </p:txEl>
                                          </p:spTgt>
                                        </p:tgtEl>
                                        <p:attrNameLst>
                                          <p:attrName>style.visibility</p:attrName>
                                        </p:attrNameLst>
                                      </p:cBhvr>
                                      <p:to>
                                        <p:strVal val="visible"/>
                                      </p:to>
                                    </p:set>
                                    <p:animEffect transition="in" filter="fade">
                                      <p:cBhvr>
                                        <p:cTn id="57" dur="1000"/>
                                        <p:tgtEl>
                                          <p:spTgt spid="3">
                                            <p:txEl>
                                              <p:pRg st="9" end="9"/>
                                            </p:txEl>
                                          </p:spTgt>
                                        </p:tgtEl>
                                      </p:cBhvr>
                                    </p:animEffect>
                                    <p:anim calcmode="lin" valueType="num">
                                      <p:cBhvr>
                                        <p:cTn id="58"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9"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80785"/>
            <a:ext cx="10515600" cy="1325563"/>
          </a:xfrm>
        </p:spPr>
        <p:txBody>
          <a:bodyPr/>
          <a:lstStyle/>
          <a:p>
            <a:r>
              <a:rPr lang="en-GB" dirty="0">
                <a:solidFill>
                  <a:srgbClr val="2F5597"/>
                </a:solidFill>
                <a:latin typeface="Century Gothic" panose="020B0502020202020204" pitchFamily="34" charset="0"/>
              </a:rPr>
              <a:t>Mindfulness and relaxation techniques</a:t>
            </a:r>
          </a:p>
        </p:txBody>
      </p:sp>
      <p:sp>
        <p:nvSpPr>
          <p:cNvPr id="3" name="Content Placeholder 2"/>
          <p:cNvSpPr>
            <a:spLocks noGrp="1"/>
          </p:cNvSpPr>
          <p:nvPr>
            <p:ph idx="1"/>
          </p:nvPr>
        </p:nvSpPr>
        <p:spPr>
          <a:xfrm>
            <a:off x="838200" y="2041285"/>
            <a:ext cx="10515600" cy="4351338"/>
          </a:xfrm>
        </p:spPr>
        <p:txBody>
          <a:bodyPr>
            <a:normAutofit/>
          </a:bodyPr>
          <a:lstStyle/>
          <a:p>
            <a:pPr marL="0" indent="0">
              <a:buNone/>
            </a:pPr>
            <a:r>
              <a:rPr lang="en-GB" sz="3600" dirty="0">
                <a:solidFill>
                  <a:srgbClr val="2F5597"/>
                </a:solidFill>
                <a:latin typeface="Century Gothic" panose="020B0502020202020204" pitchFamily="34" charset="0"/>
              </a:rPr>
              <a:t>Nicola Gibbons, </a:t>
            </a:r>
            <a:r>
              <a:rPr lang="en-GB" sz="3600" i="1" dirty="0">
                <a:solidFill>
                  <a:srgbClr val="2F5597"/>
                </a:solidFill>
                <a:latin typeface="Century Gothic" panose="020B0502020202020204" pitchFamily="34" charset="0"/>
              </a:rPr>
              <a:t>Pastoral support, CKJS</a:t>
            </a:r>
          </a:p>
        </p:txBody>
      </p:sp>
    </p:spTree>
    <p:extLst>
      <p:ext uri="{BB962C8B-B14F-4D97-AF65-F5344CB8AC3E}">
        <p14:creationId xmlns:p14="http://schemas.microsoft.com/office/powerpoint/2010/main" val="38672800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36982" y="1850783"/>
            <a:ext cx="10691191" cy="1325563"/>
          </a:xfrm>
        </p:spPr>
        <p:txBody>
          <a:bodyPr>
            <a:normAutofit/>
          </a:bodyPr>
          <a:lstStyle/>
          <a:p>
            <a:r>
              <a:rPr lang="en-GB" sz="4000" b="1" dirty="0">
                <a:solidFill>
                  <a:srgbClr val="2F5597"/>
                </a:solidFill>
                <a:latin typeface="Century Gothic"/>
              </a:rPr>
              <a:t>Supporting Well-being in Our Children</a:t>
            </a:r>
            <a:endParaRPr lang="en-US" sz="4000" b="1" dirty="0">
              <a:cs typeface="Calibri Light"/>
            </a:endParaRPr>
          </a:p>
        </p:txBody>
      </p:sp>
    </p:spTree>
    <p:extLst>
      <p:ext uri="{BB962C8B-B14F-4D97-AF65-F5344CB8AC3E}">
        <p14:creationId xmlns:p14="http://schemas.microsoft.com/office/powerpoint/2010/main" val="22959460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F6101F-34ED-451E-9F2F-D7D58E598459}"/>
              </a:ext>
            </a:extLst>
          </p:cNvPr>
          <p:cNvSpPr>
            <a:spLocks noGrp="1"/>
          </p:cNvSpPr>
          <p:nvPr>
            <p:ph type="title"/>
          </p:nvPr>
        </p:nvSpPr>
        <p:spPr/>
        <p:txBody>
          <a:bodyPr/>
          <a:lstStyle/>
          <a:p>
            <a:r>
              <a:rPr lang="en-GB" b="1" dirty="0">
                <a:solidFill>
                  <a:srgbClr val="002060"/>
                </a:solidFill>
              </a:rPr>
              <a:t>Know your child and their likes/dislikes</a:t>
            </a:r>
          </a:p>
        </p:txBody>
      </p:sp>
      <p:sp>
        <p:nvSpPr>
          <p:cNvPr id="3" name="Content Placeholder 2">
            <a:extLst>
              <a:ext uri="{FF2B5EF4-FFF2-40B4-BE49-F238E27FC236}">
                <a16:creationId xmlns:a16="http://schemas.microsoft.com/office/drawing/2014/main" id="{D9D7657E-2533-40C3-8220-6A530D03DBD2}"/>
              </a:ext>
            </a:extLst>
          </p:cNvPr>
          <p:cNvSpPr>
            <a:spLocks noGrp="1"/>
          </p:cNvSpPr>
          <p:nvPr>
            <p:ph idx="1"/>
          </p:nvPr>
        </p:nvSpPr>
        <p:spPr>
          <a:xfrm>
            <a:off x="838200" y="1825625"/>
            <a:ext cx="10515600" cy="2581483"/>
          </a:xfrm>
        </p:spPr>
        <p:txBody>
          <a:bodyPr>
            <a:normAutofit lnSpcReduction="10000"/>
          </a:bodyPr>
          <a:lstStyle/>
          <a:p>
            <a:r>
              <a:rPr lang="en-GB" sz="3200" dirty="0">
                <a:solidFill>
                  <a:srgbClr val="002060"/>
                </a:solidFill>
              </a:rPr>
              <a:t>Help them to develop a positive identity of themselves.</a:t>
            </a:r>
          </a:p>
          <a:p>
            <a:pPr lvl="1"/>
            <a:r>
              <a:rPr lang="en-GB" sz="3200" dirty="0">
                <a:solidFill>
                  <a:srgbClr val="002060"/>
                </a:solidFill>
              </a:rPr>
              <a:t>Self belief</a:t>
            </a:r>
          </a:p>
          <a:p>
            <a:pPr lvl="1"/>
            <a:r>
              <a:rPr lang="en-GB" sz="3200" dirty="0">
                <a:solidFill>
                  <a:srgbClr val="002060"/>
                </a:solidFill>
              </a:rPr>
              <a:t>Accepting themselves</a:t>
            </a:r>
          </a:p>
          <a:p>
            <a:pPr lvl="1"/>
            <a:r>
              <a:rPr lang="en-GB" sz="3200" dirty="0">
                <a:solidFill>
                  <a:srgbClr val="002060"/>
                </a:solidFill>
              </a:rPr>
              <a:t>Liking themselves</a:t>
            </a:r>
          </a:p>
          <a:p>
            <a:r>
              <a:rPr lang="en-GB" sz="3200" dirty="0">
                <a:solidFill>
                  <a:srgbClr val="002060"/>
                </a:solidFill>
              </a:rPr>
              <a:t>Give confirmation of the things they enjoy and do well.</a:t>
            </a:r>
          </a:p>
          <a:p>
            <a:pPr lvl="1"/>
            <a:endParaRPr lang="en-GB" dirty="0"/>
          </a:p>
          <a:p>
            <a:pPr lvl="1"/>
            <a:endParaRPr lang="en-GB" dirty="0"/>
          </a:p>
          <a:p>
            <a:pPr lvl="1"/>
            <a:endParaRPr lang="en-GB" dirty="0"/>
          </a:p>
          <a:p>
            <a:pPr lvl="1"/>
            <a:endParaRPr lang="en-GB" dirty="0"/>
          </a:p>
        </p:txBody>
      </p:sp>
      <p:sp>
        <p:nvSpPr>
          <p:cNvPr id="5" name="TextBox 4">
            <a:extLst>
              <a:ext uri="{FF2B5EF4-FFF2-40B4-BE49-F238E27FC236}">
                <a16:creationId xmlns:a16="http://schemas.microsoft.com/office/drawing/2014/main" id="{6862A954-82F1-4562-BD13-7DEC2F1789FF}"/>
              </a:ext>
            </a:extLst>
          </p:cNvPr>
          <p:cNvSpPr txBox="1"/>
          <p:nvPr/>
        </p:nvSpPr>
        <p:spPr>
          <a:xfrm>
            <a:off x="6368541" y="2257309"/>
            <a:ext cx="5194090" cy="1569660"/>
          </a:xfrm>
          <a:prstGeom prst="rect">
            <a:avLst/>
          </a:prstGeom>
          <a:noFill/>
        </p:spPr>
        <p:txBody>
          <a:bodyPr wrap="square" rtlCol="0">
            <a:spAutoFit/>
          </a:bodyPr>
          <a:lstStyle/>
          <a:p>
            <a:r>
              <a:rPr lang="en-GB" sz="3200" b="1" dirty="0">
                <a:solidFill>
                  <a:srgbClr val="C00000"/>
                </a:solidFill>
                <a:latin typeface="Bradley Hand ITC" panose="03070402050302030203" pitchFamily="66" charset="0"/>
              </a:rPr>
              <a:t>Think – are you being a positive role model.  Do you like yourself? </a:t>
            </a:r>
          </a:p>
        </p:txBody>
      </p:sp>
      <p:sp>
        <p:nvSpPr>
          <p:cNvPr id="6" name="TextBox 5">
            <a:extLst>
              <a:ext uri="{FF2B5EF4-FFF2-40B4-BE49-F238E27FC236}">
                <a16:creationId xmlns:a16="http://schemas.microsoft.com/office/drawing/2014/main" id="{3AE9E8C9-6B07-4C15-8B0E-61E61E327829}"/>
              </a:ext>
            </a:extLst>
          </p:cNvPr>
          <p:cNvSpPr txBox="1"/>
          <p:nvPr/>
        </p:nvSpPr>
        <p:spPr>
          <a:xfrm>
            <a:off x="5126636" y="4258653"/>
            <a:ext cx="5194091" cy="1077218"/>
          </a:xfrm>
          <a:prstGeom prst="rect">
            <a:avLst/>
          </a:prstGeom>
          <a:noFill/>
        </p:spPr>
        <p:txBody>
          <a:bodyPr wrap="square" rtlCol="0">
            <a:spAutoFit/>
          </a:bodyPr>
          <a:lstStyle/>
          <a:p>
            <a:r>
              <a:rPr lang="en-GB" sz="3200" b="1" dirty="0">
                <a:solidFill>
                  <a:srgbClr val="C00000"/>
                </a:solidFill>
                <a:latin typeface="Bradley Hand ITC" panose="03070402050302030203" pitchFamily="66" charset="0"/>
              </a:rPr>
              <a:t>Think –Do you show you like them and what they do?</a:t>
            </a:r>
          </a:p>
        </p:txBody>
      </p:sp>
    </p:spTree>
    <p:extLst>
      <p:ext uri="{BB962C8B-B14F-4D97-AF65-F5344CB8AC3E}">
        <p14:creationId xmlns:p14="http://schemas.microsoft.com/office/powerpoint/2010/main" val="947580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5">
                                            <p:txEl>
                                              <p:pRg st="0" end="0"/>
                                            </p:txEl>
                                          </p:spTgt>
                                        </p:tgtEl>
                                        <p:attrNameLst>
                                          <p:attrName>style.visibility</p:attrName>
                                        </p:attrNameLst>
                                      </p:cBhvr>
                                      <p:to>
                                        <p:strVal val="visible"/>
                                      </p:to>
                                    </p:set>
                                    <p:animEffect transition="in" filter="fade">
                                      <p:cBhvr>
                                        <p:cTn id="29" dur="1000"/>
                                        <p:tgtEl>
                                          <p:spTgt spid="5">
                                            <p:txEl>
                                              <p:pRg st="0" end="0"/>
                                            </p:txEl>
                                          </p:spTgt>
                                        </p:tgtEl>
                                      </p:cBhvr>
                                    </p:animEffect>
                                    <p:anim calcmode="lin" valueType="num">
                                      <p:cBhvr>
                                        <p:cTn id="30"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31"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3">
                                            <p:txEl>
                                              <p:pRg st="4" end="4"/>
                                            </p:txEl>
                                          </p:spTgt>
                                        </p:tgtEl>
                                        <p:attrNameLst>
                                          <p:attrName>style.visibility</p:attrName>
                                        </p:attrNameLst>
                                      </p:cBhvr>
                                      <p:to>
                                        <p:strVal val="visible"/>
                                      </p:to>
                                    </p:set>
                                    <p:animEffect transition="in" filter="fade">
                                      <p:cBhvr>
                                        <p:cTn id="36" dur="1000"/>
                                        <p:tgtEl>
                                          <p:spTgt spid="3">
                                            <p:txEl>
                                              <p:pRg st="4" end="4"/>
                                            </p:txEl>
                                          </p:spTgt>
                                        </p:tgtEl>
                                      </p:cBhvr>
                                    </p:animEffect>
                                    <p:anim calcmode="lin" valueType="num">
                                      <p:cBhvr>
                                        <p:cTn id="37"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6">
                                            <p:txEl>
                                              <p:pRg st="0" end="0"/>
                                            </p:txEl>
                                          </p:spTgt>
                                        </p:tgtEl>
                                        <p:attrNameLst>
                                          <p:attrName>style.visibility</p:attrName>
                                        </p:attrNameLst>
                                      </p:cBhvr>
                                      <p:to>
                                        <p:strVal val="visible"/>
                                      </p:to>
                                    </p:set>
                                    <p:animEffect transition="in" filter="fade">
                                      <p:cBhvr>
                                        <p:cTn id="43" dur="1000"/>
                                        <p:tgtEl>
                                          <p:spTgt spid="6">
                                            <p:txEl>
                                              <p:pRg st="0" end="0"/>
                                            </p:txEl>
                                          </p:spTgt>
                                        </p:tgtEl>
                                      </p:cBhvr>
                                    </p:animEffect>
                                    <p:anim calcmode="lin" valueType="num">
                                      <p:cBhvr>
                                        <p:cTn id="44"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45"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BDB906-9924-4B3B-B6D1-F538343B7546}"/>
              </a:ext>
            </a:extLst>
          </p:cNvPr>
          <p:cNvSpPr>
            <a:spLocks noGrp="1"/>
          </p:cNvSpPr>
          <p:nvPr>
            <p:ph type="title"/>
          </p:nvPr>
        </p:nvSpPr>
        <p:spPr>
          <a:xfrm>
            <a:off x="838200" y="365126"/>
            <a:ext cx="10515600" cy="1046232"/>
          </a:xfrm>
        </p:spPr>
        <p:txBody>
          <a:bodyPr>
            <a:normAutofit/>
          </a:bodyPr>
          <a:lstStyle/>
          <a:p>
            <a:r>
              <a:rPr lang="en-GB" sz="4000" dirty="0">
                <a:solidFill>
                  <a:schemeClr val="accent5">
                    <a:lumMod val="75000"/>
                  </a:schemeClr>
                </a:solidFill>
                <a:latin typeface="Calibri" panose="020F0502020204030204" pitchFamily="34" charset="0"/>
                <a:cs typeface="Calibri" panose="020F0502020204030204" pitchFamily="34" charset="0"/>
              </a:rPr>
              <a:t>www.elsa-support.co.uk</a:t>
            </a:r>
          </a:p>
        </p:txBody>
      </p:sp>
      <p:pic>
        <p:nvPicPr>
          <p:cNvPr id="4" name="Content Placeholder 3">
            <a:extLst>
              <a:ext uri="{FF2B5EF4-FFF2-40B4-BE49-F238E27FC236}">
                <a16:creationId xmlns:a16="http://schemas.microsoft.com/office/drawing/2014/main" id="{5A1413D9-1907-4260-96A7-0A17E5498984}"/>
              </a:ext>
            </a:extLst>
          </p:cNvPr>
          <p:cNvPicPr>
            <a:picLocks noGrp="1" noChangeAspect="1"/>
          </p:cNvPicPr>
          <p:nvPr>
            <p:ph idx="1"/>
          </p:nvPr>
        </p:nvPicPr>
        <p:blipFill>
          <a:blip r:embed="rId3"/>
          <a:stretch>
            <a:fillRect/>
          </a:stretch>
        </p:blipFill>
        <p:spPr>
          <a:xfrm>
            <a:off x="2870576" y="1242266"/>
            <a:ext cx="6868289" cy="5151217"/>
          </a:xfrm>
          <a:prstGeom prst="rect">
            <a:avLst/>
          </a:prstGeom>
        </p:spPr>
      </p:pic>
    </p:spTree>
    <p:extLst>
      <p:ext uri="{BB962C8B-B14F-4D97-AF65-F5344CB8AC3E}">
        <p14:creationId xmlns:p14="http://schemas.microsoft.com/office/powerpoint/2010/main" val="24686158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25D53-AEF6-4BF5-8485-F0BE67AED77F}"/>
              </a:ext>
            </a:extLst>
          </p:cNvPr>
          <p:cNvSpPr>
            <a:spLocks noGrp="1"/>
          </p:cNvSpPr>
          <p:nvPr>
            <p:ph type="title"/>
          </p:nvPr>
        </p:nvSpPr>
        <p:spPr/>
        <p:txBody>
          <a:bodyPr/>
          <a:lstStyle/>
          <a:p>
            <a:r>
              <a:rPr lang="en-GB" b="1" dirty="0">
                <a:solidFill>
                  <a:schemeClr val="accent5">
                    <a:lumMod val="75000"/>
                  </a:schemeClr>
                </a:solidFill>
              </a:rPr>
              <a:t>Try not to worry about your child and try not to overprotect them ..</a:t>
            </a:r>
          </a:p>
        </p:txBody>
      </p:sp>
      <p:sp>
        <p:nvSpPr>
          <p:cNvPr id="3" name="Content Placeholder 2">
            <a:extLst>
              <a:ext uri="{FF2B5EF4-FFF2-40B4-BE49-F238E27FC236}">
                <a16:creationId xmlns:a16="http://schemas.microsoft.com/office/drawing/2014/main" id="{4C17E567-1EDB-4E48-8AD5-DCAA0503517C}"/>
              </a:ext>
            </a:extLst>
          </p:cNvPr>
          <p:cNvSpPr>
            <a:spLocks noGrp="1"/>
          </p:cNvSpPr>
          <p:nvPr>
            <p:ph idx="1"/>
          </p:nvPr>
        </p:nvSpPr>
        <p:spPr/>
        <p:txBody>
          <a:bodyPr/>
          <a:lstStyle/>
          <a:p>
            <a:pPr marL="0" indent="0">
              <a:buNone/>
            </a:pPr>
            <a:r>
              <a:rPr lang="en-GB" dirty="0">
                <a:solidFill>
                  <a:srgbClr val="002060"/>
                </a:solidFill>
              </a:rPr>
              <a:t>Help them to develop resilience: </a:t>
            </a:r>
          </a:p>
          <a:p>
            <a:pPr lvl="1"/>
            <a:r>
              <a:rPr lang="en-GB" dirty="0">
                <a:solidFill>
                  <a:srgbClr val="002060"/>
                </a:solidFill>
              </a:rPr>
              <a:t>They need to experience things that don’t go well so they can cope with future challenges.</a:t>
            </a:r>
          </a:p>
          <a:p>
            <a:pPr lvl="1"/>
            <a:endParaRPr lang="en-GB" dirty="0"/>
          </a:p>
        </p:txBody>
      </p:sp>
      <p:pic>
        <p:nvPicPr>
          <p:cNvPr id="4" name="Picture 3">
            <a:extLst>
              <a:ext uri="{FF2B5EF4-FFF2-40B4-BE49-F238E27FC236}">
                <a16:creationId xmlns:a16="http://schemas.microsoft.com/office/drawing/2014/main" id="{BDD70B11-C5F7-4ADF-A41E-D27F717B0FCB}"/>
              </a:ext>
            </a:extLst>
          </p:cNvPr>
          <p:cNvPicPr>
            <a:picLocks noChangeAspect="1"/>
          </p:cNvPicPr>
          <p:nvPr/>
        </p:nvPicPr>
        <p:blipFill>
          <a:blip r:embed="rId3"/>
          <a:stretch>
            <a:fillRect/>
          </a:stretch>
        </p:blipFill>
        <p:spPr>
          <a:xfrm>
            <a:off x="1993692" y="3167062"/>
            <a:ext cx="8904157" cy="3197173"/>
          </a:xfrm>
          <a:prstGeom prst="rect">
            <a:avLst/>
          </a:prstGeom>
        </p:spPr>
      </p:pic>
    </p:spTree>
    <p:extLst>
      <p:ext uri="{BB962C8B-B14F-4D97-AF65-F5344CB8AC3E}">
        <p14:creationId xmlns:p14="http://schemas.microsoft.com/office/powerpoint/2010/main" val="2886913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3A6F03-E7CE-4B10-924B-55E62C419742}"/>
              </a:ext>
            </a:extLst>
          </p:cNvPr>
          <p:cNvSpPr>
            <a:spLocks noGrp="1"/>
          </p:cNvSpPr>
          <p:nvPr>
            <p:ph type="title"/>
          </p:nvPr>
        </p:nvSpPr>
        <p:spPr/>
        <p:txBody>
          <a:bodyPr/>
          <a:lstStyle/>
          <a:p>
            <a:r>
              <a:rPr lang="en-GB" b="1" dirty="0">
                <a:solidFill>
                  <a:srgbClr val="2F5597"/>
                </a:solidFill>
              </a:rPr>
              <a:t>Experiencing some anxiety is normal!</a:t>
            </a:r>
          </a:p>
        </p:txBody>
      </p:sp>
      <p:sp>
        <p:nvSpPr>
          <p:cNvPr id="3" name="Content Placeholder 2">
            <a:extLst>
              <a:ext uri="{FF2B5EF4-FFF2-40B4-BE49-F238E27FC236}">
                <a16:creationId xmlns:a16="http://schemas.microsoft.com/office/drawing/2014/main" id="{F383C739-B4ED-4BAD-9860-272795FA93AD}"/>
              </a:ext>
            </a:extLst>
          </p:cNvPr>
          <p:cNvSpPr>
            <a:spLocks noGrp="1"/>
          </p:cNvSpPr>
          <p:nvPr>
            <p:ph idx="1"/>
          </p:nvPr>
        </p:nvSpPr>
        <p:spPr>
          <a:xfrm>
            <a:off x="838200" y="1825625"/>
            <a:ext cx="10515600" cy="2221719"/>
          </a:xfrm>
        </p:spPr>
        <p:txBody>
          <a:bodyPr/>
          <a:lstStyle/>
          <a:p>
            <a:r>
              <a:rPr lang="en-GB" dirty="0">
                <a:solidFill>
                  <a:srgbClr val="002060"/>
                </a:solidFill>
              </a:rPr>
              <a:t>Children need to get things wrong sometimes.</a:t>
            </a:r>
          </a:p>
          <a:p>
            <a:r>
              <a:rPr lang="en-GB" dirty="0">
                <a:solidFill>
                  <a:srgbClr val="002060"/>
                </a:solidFill>
              </a:rPr>
              <a:t>They need to find some things a challenge.</a:t>
            </a:r>
          </a:p>
          <a:p>
            <a:r>
              <a:rPr lang="en-GB" dirty="0">
                <a:solidFill>
                  <a:srgbClr val="002060"/>
                </a:solidFill>
              </a:rPr>
              <a:t>They need to experience some disappointments.</a:t>
            </a:r>
          </a:p>
          <a:p>
            <a:r>
              <a:rPr lang="en-GB" dirty="0">
                <a:solidFill>
                  <a:srgbClr val="002060"/>
                </a:solidFill>
              </a:rPr>
              <a:t>They need to fail occasionally.</a:t>
            </a:r>
          </a:p>
          <a:p>
            <a:endParaRPr lang="en-GB" dirty="0"/>
          </a:p>
        </p:txBody>
      </p:sp>
      <p:sp>
        <p:nvSpPr>
          <p:cNvPr id="5" name="TextBox 4">
            <a:extLst>
              <a:ext uri="{FF2B5EF4-FFF2-40B4-BE49-F238E27FC236}">
                <a16:creationId xmlns:a16="http://schemas.microsoft.com/office/drawing/2014/main" id="{5D5A0591-D88A-4B26-9967-A51F5B84485F}"/>
              </a:ext>
            </a:extLst>
          </p:cNvPr>
          <p:cNvSpPr txBox="1"/>
          <p:nvPr/>
        </p:nvSpPr>
        <p:spPr>
          <a:xfrm>
            <a:off x="699052" y="4047344"/>
            <a:ext cx="10515599" cy="2554545"/>
          </a:xfrm>
          <a:prstGeom prst="rect">
            <a:avLst/>
          </a:prstGeom>
          <a:noFill/>
        </p:spPr>
        <p:txBody>
          <a:bodyPr wrap="square" rtlCol="0">
            <a:spAutoFit/>
          </a:bodyPr>
          <a:lstStyle/>
          <a:p>
            <a:r>
              <a:rPr lang="en-GB" sz="3200" b="1" dirty="0">
                <a:solidFill>
                  <a:srgbClr val="C00000"/>
                </a:solidFill>
                <a:latin typeface="Bradley Hand ITC" panose="03070402050302030203" pitchFamily="66" charset="0"/>
              </a:rPr>
              <a:t>You are their best role model – how you act and cope shows them how to do it too.  Talk about your feelings and how you support yourself.</a:t>
            </a:r>
          </a:p>
          <a:p>
            <a:r>
              <a:rPr lang="en-GB" sz="3200" b="1" dirty="0">
                <a:solidFill>
                  <a:srgbClr val="C00000"/>
                </a:solidFill>
                <a:latin typeface="Bradley Hand ITC" panose="03070402050302030203" pitchFamily="66" charset="0"/>
              </a:rPr>
              <a:t>Don’t always give them what they want – say ‘no’ sometimes …</a:t>
            </a:r>
          </a:p>
        </p:txBody>
      </p:sp>
    </p:spTree>
    <p:extLst>
      <p:ext uri="{BB962C8B-B14F-4D97-AF65-F5344CB8AC3E}">
        <p14:creationId xmlns:p14="http://schemas.microsoft.com/office/powerpoint/2010/main" val="2438576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5">
                                            <p:txEl>
                                              <p:pRg st="0" end="0"/>
                                            </p:txEl>
                                          </p:spTgt>
                                        </p:tgtEl>
                                        <p:attrNameLst>
                                          <p:attrName>style.visibility</p:attrName>
                                        </p:attrNameLst>
                                      </p:cBhvr>
                                      <p:to>
                                        <p:strVal val="visible"/>
                                      </p:to>
                                    </p:set>
                                    <p:animEffect transition="in" filter="fade">
                                      <p:cBhvr>
                                        <p:cTn id="35" dur="500"/>
                                        <p:tgtEl>
                                          <p:spTgt spid="5">
                                            <p:txEl>
                                              <p:pRg st="0" end="0"/>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5">
                                            <p:txEl>
                                              <p:pRg st="1" end="1"/>
                                            </p:txEl>
                                          </p:spTgt>
                                        </p:tgtEl>
                                        <p:attrNameLst>
                                          <p:attrName>style.visibility</p:attrName>
                                        </p:attrNameLst>
                                      </p:cBhvr>
                                      <p:to>
                                        <p:strVal val="visible"/>
                                      </p:to>
                                    </p:set>
                                    <p:animEffect transition="in" filter="fade">
                                      <p:cBhvr>
                                        <p:cTn id="40"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3A6F03-E7CE-4B10-924B-55E62C419742}"/>
              </a:ext>
            </a:extLst>
          </p:cNvPr>
          <p:cNvSpPr>
            <a:spLocks noGrp="1"/>
          </p:cNvSpPr>
          <p:nvPr>
            <p:ph type="title"/>
          </p:nvPr>
        </p:nvSpPr>
        <p:spPr/>
        <p:txBody>
          <a:bodyPr/>
          <a:lstStyle/>
          <a:p>
            <a:r>
              <a:rPr lang="en-GB" b="1" dirty="0">
                <a:solidFill>
                  <a:srgbClr val="2F5597"/>
                </a:solidFill>
              </a:rPr>
              <a:t>But, be careful what you share …</a:t>
            </a:r>
          </a:p>
        </p:txBody>
      </p:sp>
      <p:sp>
        <p:nvSpPr>
          <p:cNvPr id="3" name="Content Placeholder 2">
            <a:extLst>
              <a:ext uri="{FF2B5EF4-FFF2-40B4-BE49-F238E27FC236}">
                <a16:creationId xmlns:a16="http://schemas.microsoft.com/office/drawing/2014/main" id="{F383C739-B4ED-4BAD-9860-272795FA93AD}"/>
              </a:ext>
            </a:extLst>
          </p:cNvPr>
          <p:cNvSpPr>
            <a:spLocks noGrp="1"/>
          </p:cNvSpPr>
          <p:nvPr>
            <p:ph idx="1"/>
          </p:nvPr>
        </p:nvSpPr>
        <p:spPr>
          <a:xfrm>
            <a:off x="838200" y="1825625"/>
            <a:ext cx="10515600" cy="2221719"/>
          </a:xfrm>
        </p:spPr>
        <p:txBody>
          <a:bodyPr/>
          <a:lstStyle/>
          <a:p>
            <a:r>
              <a:rPr lang="en-GB" dirty="0">
                <a:solidFill>
                  <a:srgbClr val="002060"/>
                </a:solidFill>
              </a:rPr>
              <a:t>Whilst it can be good to model how you cope with difficulties, remember, your child is still a child.</a:t>
            </a:r>
          </a:p>
          <a:p>
            <a:endParaRPr lang="en-GB" dirty="0"/>
          </a:p>
        </p:txBody>
      </p:sp>
      <p:sp>
        <p:nvSpPr>
          <p:cNvPr id="5" name="TextBox 4">
            <a:extLst>
              <a:ext uri="{FF2B5EF4-FFF2-40B4-BE49-F238E27FC236}">
                <a16:creationId xmlns:a16="http://schemas.microsoft.com/office/drawing/2014/main" id="{5D5A0591-D88A-4B26-9967-A51F5B84485F}"/>
              </a:ext>
            </a:extLst>
          </p:cNvPr>
          <p:cNvSpPr txBox="1"/>
          <p:nvPr/>
        </p:nvSpPr>
        <p:spPr>
          <a:xfrm>
            <a:off x="838200" y="3274340"/>
            <a:ext cx="10515599" cy="2554545"/>
          </a:xfrm>
          <a:prstGeom prst="rect">
            <a:avLst/>
          </a:prstGeom>
          <a:noFill/>
        </p:spPr>
        <p:txBody>
          <a:bodyPr wrap="square" rtlCol="0">
            <a:spAutoFit/>
          </a:bodyPr>
          <a:lstStyle/>
          <a:p>
            <a:r>
              <a:rPr lang="en-GB" sz="3200" b="1" dirty="0">
                <a:solidFill>
                  <a:srgbClr val="C00000"/>
                </a:solidFill>
                <a:latin typeface="Bradley Hand ITC" panose="03070402050302030203" pitchFamily="66" charset="0"/>
              </a:rPr>
              <a:t>Sometimes when adults are finding things tricky, such as when experiencing relationship difficulties, illness or bereavement it can be easy to use your child as a support but this can be very difficult for them to manage, because they take on your worries.</a:t>
            </a:r>
          </a:p>
        </p:txBody>
      </p:sp>
    </p:spTree>
    <p:extLst>
      <p:ext uri="{BB962C8B-B14F-4D97-AF65-F5344CB8AC3E}">
        <p14:creationId xmlns:p14="http://schemas.microsoft.com/office/powerpoint/2010/main" val="741690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5">
                                            <p:txEl>
                                              <p:pRg st="0" end="0"/>
                                            </p:txEl>
                                          </p:spTgt>
                                        </p:tgtEl>
                                        <p:attrNameLst>
                                          <p:attrName>style.visibility</p:attrName>
                                        </p:attrNameLst>
                                      </p:cBhvr>
                                      <p:to>
                                        <p:strVal val="visible"/>
                                      </p:to>
                                    </p:set>
                                    <p:animEffect transition="in" filter="fade">
                                      <p:cBhvr>
                                        <p:cTn id="14"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3A6F03-E7CE-4B10-924B-55E62C419742}"/>
              </a:ext>
            </a:extLst>
          </p:cNvPr>
          <p:cNvSpPr>
            <a:spLocks noGrp="1"/>
          </p:cNvSpPr>
          <p:nvPr>
            <p:ph type="title"/>
          </p:nvPr>
        </p:nvSpPr>
        <p:spPr>
          <a:xfrm>
            <a:off x="4234070" y="559593"/>
            <a:ext cx="6394174" cy="1325563"/>
          </a:xfrm>
        </p:spPr>
        <p:txBody>
          <a:bodyPr/>
          <a:lstStyle/>
          <a:p>
            <a:r>
              <a:rPr lang="en-GB" b="1" dirty="0">
                <a:solidFill>
                  <a:srgbClr val="2F5597"/>
                </a:solidFill>
              </a:rPr>
              <a:t>Control</a:t>
            </a:r>
          </a:p>
        </p:txBody>
      </p:sp>
      <p:sp>
        <p:nvSpPr>
          <p:cNvPr id="3" name="Content Placeholder 2">
            <a:extLst>
              <a:ext uri="{FF2B5EF4-FFF2-40B4-BE49-F238E27FC236}">
                <a16:creationId xmlns:a16="http://schemas.microsoft.com/office/drawing/2014/main" id="{F383C739-B4ED-4BAD-9860-272795FA93AD}"/>
              </a:ext>
            </a:extLst>
          </p:cNvPr>
          <p:cNvSpPr>
            <a:spLocks noGrp="1"/>
          </p:cNvSpPr>
          <p:nvPr>
            <p:ph idx="1"/>
          </p:nvPr>
        </p:nvSpPr>
        <p:spPr>
          <a:xfrm>
            <a:off x="838200" y="2215874"/>
            <a:ext cx="10515600" cy="4277001"/>
          </a:xfrm>
        </p:spPr>
        <p:txBody>
          <a:bodyPr>
            <a:normAutofit/>
          </a:bodyPr>
          <a:lstStyle/>
          <a:p>
            <a:r>
              <a:rPr lang="en-GB" dirty="0">
                <a:solidFill>
                  <a:srgbClr val="002060"/>
                </a:solidFill>
              </a:rPr>
              <a:t>We all need some element of control in our lives and for children this can be a challenge, because there will be things they won’t be able to control.</a:t>
            </a:r>
          </a:p>
          <a:p>
            <a:r>
              <a:rPr lang="en-GB" dirty="0">
                <a:solidFill>
                  <a:srgbClr val="002060"/>
                </a:solidFill>
              </a:rPr>
              <a:t>Children will push the boundaries you set, but it is important to be </a:t>
            </a:r>
            <a:r>
              <a:rPr lang="en-GB" b="1" dirty="0">
                <a:solidFill>
                  <a:srgbClr val="002060"/>
                </a:solidFill>
              </a:rPr>
              <a:t>consistent</a:t>
            </a:r>
            <a:r>
              <a:rPr lang="en-GB" dirty="0">
                <a:solidFill>
                  <a:srgbClr val="002060"/>
                </a:solidFill>
              </a:rPr>
              <a:t> as parents/carers with what you will allow and not.  </a:t>
            </a:r>
          </a:p>
          <a:p>
            <a:pPr lvl="1"/>
            <a:r>
              <a:rPr lang="en-GB" sz="2800" dirty="0">
                <a:solidFill>
                  <a:srgbClr val="C00000"/>
                </a:solidFill>
              </a:rPr>
              <a:t>Consistent boundaries help children to feel safe.</a:t>
            </a:r>
          </a:p>
          <a:p>
            <a:r>
              <a:rPr lang="en-GB" dirty="0">
                <a:solidFill>
                  <a:srgbClr val="002060"/>
                </a:solidFill>
              </a:rPr>
              <a:t>Giving choices can be a good way to give your child some control, but be careful not to give too many, as this can be overwhelming.</a:t>
            </a:r>
          </a:p>
          <a:p>
            <a:endParaRPr lang="en-GB" dirty="0"/>
          </a:p>
        </p:txBody>
      </p:sp>
      <p:pic>
        <p:nvPicPr>
          <p:cNvPr id="4" name="Picture 3">
            <a:extLst>
              <a:ext uri="{FF2B5EF4-FFF2-40B4-BE49-F238E27FC236}">
                <a16:creationId xmlns:a16="http://schemas.microsoft.com/office/drawing/2014/main" id="{A508777A-2B6C-4F67-8864-19A00B558197}"/>
              </a:ext>
            </a:extLst>
          </p:cNvPr>
          <p:cNvPicPr>
            <a:picLocks noChangeAspect="1"/>
          </p:cNvPicPr>
          <p:nvPr/>
        </p:nvPicPr>
        <p:blipFill rotWithShape="1">
          <a:blip r:embed="rId3"/>
          <a:srcRect l="25523" r="33511"/>
          <a:stretch/>
        </p:blipFill>
        <p:spPr>
          <a:xfrm>
            <a:off x="2743200" y="365125"/>
            <a:ext cx="1053548" cy="1714500"/>
          </a:xfrm>
          <a:prstGeom prst="rect">
            <a:avLst/>
          </a:prstGeom>
        </p:spPr>
      </p:pic>
    </p:spTree>
    <p:extLst>
      <p:ext uri="{BB962C8B-B14F-4D97-AF65-F5344CB8AC3E}">
        <p14:creationId xmlns:p14="http://schemas.microsoft.com/office/powerpoint/2010/main" val="1723279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3A6F03-E7CE-4B10-924B-55E62C419742}"/>
              </a:ext>
            </a:extLst>
          </p:cNvPr>
          <p:cNvSpPr>
            <a:spLocks noGrp="1"/>
          </p:cNvSpPr>
          <p:nvPr>
            <p:ph type="title"/>
          </p:nvPr>
        </p:nvSpPr>
        <p:spPr>
          <a:xfrm>
            <a:off x="838200" y="942736"/>
            <a:ext cx="10515600" cy="1325563"/>
          </a:xfrm>
        </p:spPr>
        <p:txBody>
          <a:bodyPr/>
          <a:lstStyle/>
          <a:p>
            <a:r>
              <a:rPr lang="en-GB" b="1" dirty="0">
                <a:solidFill>
                  <a:srgbClr val="2F5597"/>
                </a:solidFill>
              </a:rPr>
              <a:t>Chores – a great way to show your child you trust them!</a:t>
            </a:r>
          </a:p>
        </p:txBody>
      </p:sp>
      <p:sp>
        <p:nvSpPr>
          <p:cNvPr id="3" name="Content Placeholder 2">
            <a:extLst>
              <a:ext uri="{FF2B5EF4-FFF2-40B4-BE49-F238E27FC236}">
                <a16:creationId xmlns:a16="http://schemas.microsoft.com/office/drawing/2014/main" id="{F383C739-B4ED-4BAD-9860-272795FA93AD}"/>
              </a:ext>
            </a:extLst>
          </p:cNvPr>
          <p:cNvSpPr>
            <a:spLocks noGrp="1"/>
          </p:cNvSpPr>
          <p:nvPr>
            <p:ph idx="1"/>
          </p:nvPr>
        </p:nvSpPr>
        <p:spPr>
          <a:xfrm>
            <a:off x="937591" y="2445378"/>
            <a:ext cx="10515600" cy="3130474"/>
          </a:xfrm>
        </p:spPr>
        <p:txBody>
          <a:bodyPr>
            <a:normAutofit fontScale="92500" lnSpcReduction="10000"/>
          </a:bodyPr>
          <a:lstStyle/>
          <a:p>
            <a:pPr marL="0" indent="0">
              <a:buNone/>
            </a:pPr>
            <a:r>
              <a:rPr lang="en-GB" dirty="0">
                <a:solidFill>
                  <a:schemeClr val="accent5">
                    <a:lumMod val="50000"/>
                  </a:schemeClr>
                </a:solidFill>
              </a:rPr>
              <a:t>Research has show that children benefit from being given age-suitable chores:</a:t>
            </a:r>
          </a:p>
          <a:p>
            <a:pPr marL="457200" lvl="1" indent="0">
              <a:buNone/>
            </a:pPr>
            <a:r>
              <a:rPr lang="en-GB" b="0" i="1" dirty="0">
                <a:solidFill>
                  <a:srgbClr val="C00000"/>
                </a:solidFill>
                <a:effectLst/>
                <a:latin typeface="Calibri" panose="020F0502020204030204" pitchFamily="34" charset="0"/>
                <a:cs typeface="Calibri" panose="020F0502020204030204" pitchFamily="34" charset="0"/>
              </a:rPr>
              <a:t>‘Children who have a set of chores have higher self-esteem, are more responsible, and are better able to deal with frustration and delay gratification, all of which contribute to greater success in school’.</a:t>
            </a:r>
          </a:p>
          <a:p>
            <a:pPr marL="914400" lvl="2" indent="0">
              <a:buNone/>
            </a:pPr>
            <a:r>
              <a:rPr lang="en-GB" i="1" u="sng" dirty="0">
                <a:hlinkClick r:id="rId3"/>
              </a:rPr>
              <a:t>The Benefits of Chores from The </a:t>
            </a:r>
            <a:r>
              <a:rPr lang="en-GB" i="1" u="sng" dirty="0" err="1">
                <a:hlinkClick r:id="rId3"/>
              </a:rPr>
              <a:t>Center</a:t>
            </a:r>
            <a:r>
              <a:rPr lang="en-GB" i="1" u="sng" dirty="0">
                <a:hlinkClick r:id="rId3"/>
              </a:rPr>
              <a:t> for Parenting Education</a:t>
            </a:r>
            <a:endParaRPr lang="en-GB" i="1" u="sng" dirty="0"/>
          </a:p>
          <a:p>
            <a:pPr marL="914400" lvl="2" indent="0">
              <a:buNone/>
            </a:pPr>
            <a:endParaRPr lang="en-GB" i="1" u="sng" dirty="0"/>
          </a:p>
          <a:p>
            <a:pPr marL="0" indent="0">
              <a:buNone/>
            </a:pPr>
            <a:r>
              <a:rPr lang="en-GB" dirty="0">
                <a:solidFill>
                  <a:schemeClr val="accent5">
                    <a:lumMod val="50000"/>
                  </a:schemeClr>
                </a:solidFill>
              </a:rPr>
              <a:t>Giving children chores teaches them responsibility and, if they make mistakes, they can learn from them - with your support.</a:t>
            </a:r>
          </a:p>
        </p:txBody>
      </p:sp>
    </p:spTree>
    <p:extLst>
      <p:ext uri="{BB962C8B-B14F-4D97-AF65-F5344CB8AC3E}">
        <p14:creationId xmlns:p14="http://schemas.microsoft.com/office/powerpoint/2010/main" val="159797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fade">
                                      <p:cBhvr>
                                        <p:cTn id="24" dur="1000"/>
                                        <p:tgtEl>
                                          <p:spTgt spid="3">
                                            <p:txEl>
                                              <p:pRg st="4" end="4"/>
                                            </p:txEl>
                                          </p:spTgt>
                                        </p:tgtEl>
                                      </p:cBhvr>
                                    </p:animEffect>
                                    <p:anim calcmode="lin" valueType="num">
                                      <p:cBhvr>
                                        <p:cTn id="2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B9BB92D3-BF3F-4862-BC42-53A1E7007396}"/>
              </a:ext>
            </a:extLst>
          </p:cNvPr>
          <p:cNvGraphicFramePr>
            <a:graphicFrameLocks noGrp="1"/>
          </p:cNvGraphicFramePr>
          <p:nvPr>
            <p:ph idx="1"/>
            <p:extLst>
              <p:ext uri="{D42A27DB-BD31-4B8C-83A1-F6EECF244321}">
                <p14:modId xmlns:p14="http://schemas.microsoft.com/office/powerpoint/2010/main" val="1654255401"/>
              </p:ext>
            </p:extLst>
          </p:nvPr>
        </p:nvGraphicFramePr>
        <p:xfrm>
          <a:off x="838200" y="659567"/>
          <a:ext cx="10515600" cy="5646619"/>
        </p:xfrm>
        <a:graphic>
          <a:graphicData uri="http://schemas.openxmlformats.org/drawingml/2006/table">
            <a:tbl>
              <a:tblPr firstRow="1" bandRow="1">
                <a:tableStyleId>{C4B1156A-380E-4F78-BDF5-A606A8083BF9}</a:tableStyleId>
              </a:tblPr>
              <a:tblGrid>
                <a:gridCol w="1934980">
                  <a:extLst>
                    <a:ext uri="{9D8B030D-6E8A-4147-A177-3AD203B41FA5}">
                      <a16:colId xmlns:a16="http://schemas.microsoft.com/office/drawing/2014/main" val="3035561423"/>
                    </a:ext>
                  </a:extLst>
                </a:gridCol>
                <a:gridCol w="8580620">
                  <a:extLst>
                    <a:ext uri="{9D8B030D-6E8A-4147-A177-3AD203B41FA5}">
                      <a16:colId xmlns:a16="http://schemas.microsoft.com/office/drawing/2014/main" val="1290531662"/>
                    </a:ext>
                  </a:extLst>
                </a:gridCol>
              </a:tblGrid>
              <a:tr h="806660">
                <a:tc>
                  <a:txBody>
                    <a:bodyPr/>
                    <a:lstStyle/>
                    <a:p>
                      <a:pPr algn="ctr"/>
                      <a:r>
                        <a:rPr lang="en-GB" sz="3600" dirty="0">
                          <a:solidFill>
                            <a:schemeClr val="accent5">
                              <a:lumMod val="50000"/>
                            </a:schemeClr>
                          </a:solidFill>
                        </a:rPr>
                        <a:t>Age</a:t>
                      </a:r>
                    </a:p>
                  </a:txBody>
                  <a:tcPr/>
                </a:tc>
                <a:tc>
                  <a:txBody>
                    <a:bodyPr/>
                    <a:lstStyle/>
                    <a:p>
                      <a:r>
                        <a:rPr lang="en-GB" sz="3600" dirty="0">
                          <a:solidFill>
                            <a:schemeClr val="accent5">
                              <a:lumMod val="50000"/>
                            </a:schemeClr>
                          </a:solidFill>
                        </a:rPr>
                        <a:t>Some Suggested Chores</a:t>
                      </a:r>
                    </a:p>
                  </a:txBody>
                  <a:tcPr/>
                </a:tc>
                <a:extLst>
                  <a:ext uri="{0D108BD9-81ED-4DB2-BD59-A6C34878D82A}">
                    <a16:rowId xmlns:a16="http://schemas.microsoft.com/office/drawing/2014/main" val="1018032377"/>
                  </a:ext>
                </a:extLst>
              </a:tr>
              <a:tr h="806660">
                <a:tc>
                  <a:txBody>
                    <a:bodyPr/>
                    <a:lstStyle/>
                    <a:p>
                      <a:pPr algn="ctr"/>
                      <a:r>
                        <a:rPr lang="en-GB" sz="3600" dirty="0">
                          <a:solidFill>
                            <a:schemeClr val="accent5">
                              <a:lumMod val="50000"/>
                            </a:schemeClr>
                          </a:solidFill>
                        </a:rPr>
                        <a:t>2 - 4</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schemeClr val="accent5">
                              <a:lumMod val="50000"/>
                            </a:schemeClr>
                          </a:solidFill>
                        </a:rPr>
                        <a:t>Feeding a pet                                                   Tidying away toys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schemeClr val="accent5">
                              <a:lumMod val="50000"/>
                            </a:schemeClr>
                          </a:solidFill>
                        </a:rPr>
                        <a:t>Placing dirty washing in the basket             Dusting surfaces</a:t>
                      </a:r>
                    </a:p>
                  </a:txBody>
                  <a:tcPr/>
                </a:tc>
                <a:extLst>
                  <a:ext uri="{0D108BD9-81ED-4DB2-BD59-A6C34878D82A}">
                    <a16:rowId xmlns:a16="http://schemas.microsoft.com/office/drawing/2014/main" val="2955231209"/>
                  </a:ext>
                </a:extLst>
              </a:tr>
              <a:tr h="2189505">
                <a:tc>
                  <a:txBody>
                    <a:bodyPr/>
                    <a:lstStyle/>
                    <a:p>
                      <a:pPr algn="ctr"/>
                      <a:r>
                        <a:rPr lang="en-GB" sz="3600" dirty="0">
                          <a:solidFill>
                            <a:schemeClr val="accent5">
                              <a:lumMod val="50000"/>
                            </a:schemeClr>
                          </a:solidFill>
                        </a:rPr>
                        <a:t>4 - 8</a:t>
                      </a:r>
                    </a:p>
                  </a:txBody>
                  <a:tcPr/>
                </a:tc>
                <a:tc>
                  <a:txBody>
                    <a:bodyPr/>
                    <a:lstStyle/>
                    <a:p>
                      <a:r>
                        <a:rPr lang="en-GB" sz="2000" i="1" dirty="0">
                          <a:solidFill>
                            <a:schemeClr val="accent5">
                              <a:lumMod val="50000"/>
                            </a:schemeClr>
                          </a:solidFill>
                        </a:rPr>
                        <a:t>All the previous chores and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schemeClr val="accent5">
                              <a:lumMod val="50000"/>
                            </a:schemeClr>
                          </a:solidFill>
                        </a:rPr>
                        <a:t>Make their bed                                                Help load/empty the dishwasher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schemeClr val="accent5">
                              <a:lumMod val="50000"/>
                            </a:schemeClr>
                          </a:solidFill>
                        </a:rPr>
                        <a:t>Help carry in some of the groceries             Water plants</a:t>
                      </a:r>
                    </a:p>
                    <a:p>
                      <a:r>
                        <a:rPr lang="en-GB" sz="2000" dirty="0">
                          <a:solidFill>
                            <a:schemeClr val="accent5">
                              <a:lumMod val="50000"/>
                            </a:schemeClr>
                          </a:solidFill>
                        </a:rPr>
                        <a:t>Help sort clean washing </a:t>
                      </a:r>
                      <a:r>
                        <a:rPr lang="en-GB" sz="2000" dirty="0" err="1">
                          <a:solidFill>
                            <a:schemeClr val="accent5">
                              <a:lumMod val="50000"/>
                            </a:schemeClr>
                          </a:solidFill>
                        </a:rPr>
                        <a:t>eg</a:t>
                      </a:r>
                      <a:r>
                        <a:rPr lang="en-GB" sz="2000" dirty="0">
                          <a:solidFill>
                            <a:schemeClr val="accent5">
                              <a:lumMod val="50000"/>
                            </a:schemeClr>
                          </a:solidFill>
                        </a:rPr>
                        <a:t> pair socks         Care for an animal</a:t>
                      </a:r>
                    </a:p>
                    <a:p>
                      <a:r>
                        <a:rPr lang="en-GB" sz="2000" dirty="0">
                          <a:solidFill>
                            <a:schemeClr val="accent5">
                              <a:lumMod val="50000"/>
                            </a:schemeClr>
                          </a:solidFill>
                        </a:rPr>
                        <a:t>Tidy their room                                                Clean/wipe surfaces</a:t>
                      </a:r>
                    </a:p>
                    <a:p>
                      <a:r>
                        <a:rPr lang="en-GB" sz="2000" dirty="0">
                          <a:solidFill>
                            <a:schemeClr val="accent5">
                              <a:lumMod val="50000"/>
                            </a:schemeClr>
                          </a:solidFill>
                        </a:rPr>
                        <a:t>Empty bins</a:t>
                      </a:r>
                    </a:p>
                  </a:txBody>
                  <a:tcPr/>
                </a:tc>
                <a:extLst>
                  <a:ext uri="{0D108BD9-81ED-4DB2-BD59-A6C34878D82A}">
                    <a16:rowId xmlns:a16="http://schemas.microsoft.com/office/drawing/2014/main" val="842918310"/>
                  </a:ext>
                </a:extLst>
              </a:tr>
              <a:tr h="1843794">
                <a:tc>
                  <a:txBody>
                    <a:bodyPr/>
                    <a:lstStyle/>
                    <a:p>
                      <a:pPr algn="ctr"/>
                      <a:r>
                        <a:rPr lang="en-GB" sz="3600" dirty="0">
                          <a:solidFill>
                            <a:schemeClr val="accent5">
                              <a:lumMod val="50000"/>
                            </a:schemeClr>
                          </a:solidFill>
                        </a:rPr>
                        <a:t>8 - 12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i="1" dirty="0">
                          <a:solidFill>
                            <a:schemeClr val="accent5">
                              <a:lumMod val="50000"/>
                            </a:schemeClr>
                          </a:solidFill>
                        </a:rPr>
                        <a:t>All the previous chores and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schemeClr val="accent5">
                              <a:lumMod val="50000"/>
                            </a:schemeClr>
                          </a:solidFill>
                        </a:rPr>
                        <a:t>Load/empty the dishwasher                          Wash the car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schemeClr val="accent5">
                              <a:lumMod val="50000"/>
                            </a:schemeClr>
                          </a:solidFill>
                        </a:rPr>
                        <a:t>Load/empty the washing machine/dryer    Take rubbish/recycling to the bins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schemeClr val="accent5">
                              <a:lumMod val="50000"/>
                            </a:schemeClr>
                          </a:solidFill>
                        </a:rPr>
                        <a:t>Put the bins out                                                Sweep floors/hoover</a:t>
                      </a:r>
                    </a:p>
                    <a:p>
                      <a:endParaRPr lang="en-GB" sz="2000" dirty="0">
                        <a:solidFill>
                          <a:schemeClr val="accent5">
                            <a:lumMod val="50000"/>
                          </a:schemeClr>
                        </a:solidFill>
                      </a:endParaRPr>
                    </a:p>
                  </a:txBody>
                  <a:tcPr/>
                </a:tc>
                <a:extLst>
                  <a:ext uri="{0D108BD9-81ED-4DB2-BD59-A6C34878D82A}">
                    <a16:rowId xmlns:a16="http://schemas.microsoft.com/office/drawing/2014/main" val="1291862792"/>
                  </a:ext>
                </a:extLst>
              </a:tr>
            </a:tbl>
          </a:graphicData>
        </a:graphic>
      </p:graphicFrame>
    </p:spTree>
    <p:extLst>
      <p:ext uri="{BB962C8B-B14F-4D97-AF65-F5344CB8AC3E}">
        <p14:creationId xmlns:p14="http://schemas.microsoft.com/office/powerpoint/2010/main" val="812723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3A6F03-E7CE-4B10-924B-55E62C419742}"/>
              </a:ext>
            </a:extLst>
          </p:cNvPr>
          <p:cNvSpPr>
            <a:spLocks noGrp="1"/>
          </p:cNvSpPr>
          <p:nvPr>
            <p:ph type="title"/>
          </p:nvPr>
        </p:nvSpPr>
        <p:spPr>
          <a:xfrm>
            <a:off x="838200" y="613603"/>
            <a:ext cx="10515600" cy="1325563"/>
          </a:xfrm>
        </p:spPr>
        <p:txBody>
          <a:bodyPr/>
          <a:lstStyle/>
          <a:p>
            <a:r>
              <a:rPr lang="en-GB" b="1" dirty="0">
                <a:solidFill>
                  <a:srgbClr val="2F5597"/>
                </a:solidFill>
              </a:rPr>
              <a:t>Acknowledge, and help your child describe their emotions …</a:t>
            </a:r>
          </a:p>
        </p:txBody>
      </p:sp>
      <p:sp>
        <p:nvSpPr>
          <p:cNvPr id="3" name="Content Placeholder 2">
            <a:extLst>
              <a:ext uri="{FF2B5EF4-FFF2-40B4-BE49-F238E27FC236}">
                <a16:creationId xmlns:a16="http://schemas.microsoft.com/office/drawing/2014/main" id="{F383C739-B4ED-4BAD-9860-272795FA93AD}"/>
              </a:ext>
            </a:extLst>
          </p:cNvPr>
          <p:cNvSpPr>
            <a:spLocks noGrp="1"/>
          </p:cNvSpPr>
          <p:nvPr>
            <p:ph idx="1"/>
          </p:nvPr>
        </p:nvSpPr>
        <p:spPr>
          <a:xfrm>
            <a:off x="838200" y="2142552"/>
            <a:ext cx="10515600" cy="4350323"/>
          </a:xfrm>
        </p:spPr>
        <p:txBody>
          <a:bodyPr>
            <a:normAutofit lnSpcReduction="10000"/>
          </a:bodyPr>
          <a:lstStyle/>
          <a:p>
            <a:r>
              <a:rPr lang="en-GB" dirty="0">
                <a:solidFill>
                  <a:schemeClr val="accent5">
                    <a:lumMod val="50000"/>
                  </a:schemeClr>
                </a:solidFill>
              </a:rPr>
              <a:t>Teach them about different feelings and emotions and what they are called.</a:t>
            </a:r>
          </a:p>
          <a:p>
            <a:r>
              <a:rPr lang="en-GB" dirty="0">
                <a:solidFill>
                  <a:schemeClr val="accent5">
                    <a:lumMod val="50000"/>
                  </a:schemeClr>
                </a:solidFill>
              </a:rPr>
              <a:t>Teach them how their body might be feeling with different emotions (fidgety, butterflies, nauseous ..)</a:t>
            </a:r>
          </a:p>
          <a:p>
            <a:r>
              <a:rPr lang="en-GB" dirty="0">
                <a:solidFill>
                  <a:schemeClr val="accent5">
                    <a:lumMod val="50000"/>
                  </a:schemeClr>
                </a:solidFill>
              </a:rPr>
              <a:t>Let them know that everyone experiences different emotions at different times and that all emotions are important.</a:t>
            </a:r>
          </a:p>
          <a:p>
            <a:r>
              <a:rPr lang="en-GB" dirty="0">
                <a:solidFill>
                  <a:schemeClr val="accent5">
                    <a:lumMod val="50000"/>
                  </a:schemeClr>
                </a:solidFill>
              </a:rPr>
              <a:t>Teach them that nobody is happy all of the time, we all feel sad, anxious, worried, angry, and so on, sometimes.</a:t>
            </a:r>
          </a:p>
          <a:p>
            <a:r>
              <a:rPr lang="en-GB" dirty="0">
                <a:solidFill>
                  <a:schemeClr val="accent5">
                    <a:lumMod val="50000"/>
                  </a:schemeClr>
                </a:solidFill>
              </a:rPr>
              <a:t>The films Inside Out and Inside Out 2 are great for supporting this understanding.</a:t>
            </a:r>
          </a:p>
          <a:p>
            <a:endParaRPr lang="en-GB" dirty="0"/>
          </a:p>
          <a:p>
            <a:endParaRPr lang="en-GB" dirty="0"/>
          </a:p>
        </p:txBody>
      </p:sp>
    </p:spTree>
    <p:extLst>
      <p:ext uri="{BB962C8B-B14F-4D97-AF65-F5344CB8AC3E}">
        <p14:creationId xmlns:p14="http://schemas.microsoft.com/office/powerpoint/2010/main" val="880161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solidFill>
                  <a:srgbClr val="2F5597"/>
                </a:solidFill>
                <a:latin typeface="Century Gothic"/>
              </a:rPr>
              <a:t>Understanding and supporting age and stage appropriate emotions</a:t>
            </a:r>
            <a:endParaRPr lang="en-US" b="1" dirty="0">
              <a:cs typeface="Calibri Light" panose="020F0302020204030204"/>
            </a:endParaRPr>
          </a:p>
        </p:txBody>
      </p:sp>
      <p:pic>
        <p:nvPicPr>
          <p:cNvPr id="4" name="Content Placeholder 3" descr="A person holding a finger up&#10;&#10;Description automatically generated">
            <a:extLst>
              <a:ext uri="{FF2B5EF4-FFF2-40B4-BE49-F238E27FC236}">
                <a16:creationId xmlns:a16="http://schemas.microsoft.com/office/drawing/2014/main" id="{CE61834E-2243-766E-EB6F-A41565FE419F}"/>
              </a:ext>
            </a:extLst>
          </p:cNvPr>
          <p:cNvPicPr>
            <a:picLocks noGrp="1" noChangeAspect="1"/>
          </p:cNvPicPr>
          <p:nvPr>
            <p:ph idx="1"/>
          </p:nvPr>
        </p:nvPicPr>
        <p:blipFill>
          <a:blip r:embed="rId3"/>
          <a:stretch>
            <a:fillRect/>
          </a:stretch>
        </p:blipFill>
        <p:spPr>
          <a:xfrm>
            <a:off x="6339639" y="1957200"/>
            <a:ext cx="4207576" cy="2366283"/>
          </a:xfrm>
        </p:spPr>
      </p:pic>
      <p:pic>
        <p:nvPicPr>
          <p:cNvPr id="5" name="Picture 4" descr="A book cover with colorful monsters&#10;&#10;Description automatically generated">
            <a:extLst>
              <a:ext uri="{FF2B5EF4-FFF2-40B4-BE49-F238E27FC236}">
                <a16:creationId xmlns:a16="http://schemas.microsoft.com/office/drawing/2014/main" id="{163C291D-DE0C-5538-7E56-B24BAB8EFDDD}"/>
              </a:ext>
            </a:extLst>
          </p:cNvPr>
          <p:cNvPicPr>
            <a:picLocks noChangeAspect="1"/>
          </p:cNvPicPr>
          <p:nvPr/>
        </p:nvPicPr>
        <p:blipFill>
          <a:blip r:embed="rId4"/>
          <a:stretch>
            <a:fillRect/>
          </a:stretch>
        </p:blipFill>
        <p:spPr>
          <a:xfrm>
            <a:off x="2092037" y="1953192"/>
            <a:ext cx="3683329" cy="3674030"/>
          </a:xfrm>
          <a:prstGeom prst="rect">
            <a:avLst/>
          </a:prstGeom>
        </p:spPr>
      </p:pic>
      <p:sp>
        <p:nvSpPr>
          <p:cNvPr id="6" name="TextBox 5">
            <a:extLst>
              <a:ext uri="{FF2B5EF4-FFF2-40B4-BE49-F238E27FC236}">
                <a16:creationId xmlns:a16="http://schemas.microsoft.com/office/drawing/2014/main" id="{E8605299-1EE2-FADE-BC54-B26BE3AD2DA7}"/>
              </a:ext>
            </a:extLst>
          </p:cNvPr>
          <p:cNvSpPr txBox="1"/>
          <p:nvPr/>
        </p:nvSpPr>
        <p:spPr>
          <a:xfrm>
            <a:off x="6729350" y="4680857"/>
            <a:ext cx="3523013"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b="1" dirty="0">
                <a:cs typeface="Calibri"/>
              </a:rPr>
              <a:t>Let's talk about emotions!!</a:t>
            </a:r>
          </a:p>
        </p:txBody>
      </p:sp>
    </p:spTree>
    <p:extLst>
      <p:ext uri="{BB962C8B-B14F-4D97-AF65-F5344CB8AC3E}">
        <p14:creationId xmlns:p14="http://schemas.microsoft.com/office/powerpoint/2010/main" val="7687188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2DD3B773-D888-47F3-9081-0C3EDD28105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6394"/>
          <a:stretch/>
        </p:blipFill>
        <p:spPr bwMode="auto">
          <a:xfrm>
            <a:off x="355636" y="914400"/>
            <a:ext cx="8251651" cy="5222443"/>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858D5BEA-9039-4D41-8686-AEDF00B0B701}"/>
              </a:ext>
            </a:extLst>
          </p:cNvPr>
          <p:cNvPicPr>
            <a:picLocks noChangeAspect="1"/>
          </p:cNvPicPr>
          <p:nvPr/>
        </p:nvPicPr>
        <p:blipFill>
          <a:blip r:embed="rId4"/>
          <a:stretch>
            <a:fillRect/>
          </a:stretch>
        </p:blipFill>
        <p:spPr>
          <a:xfrm>
            <a:off x="9107646" y="817052"/>
            <a:ext cx="1904910" cy="5223895"/>
          </a:xfrm>
          <a:prstGeom prst="rect">
            <a:avLst/>
          </a:prstGeom>
        </p:spPr>
      </p:pic>
    </p:spTree>
    <p:extLst>
      <p:ext uri="{BB962C8B-B14F-4D97-AF65-F5344CB8AC3E}">
        <p14:creationId xmlns:p14="http://schemas.microsoft.com/office/powerpoint/2010/main" val="17002894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6656" y="424761"/>
            <a:ext cx="10803040" cy="1175440"/>
          </a:xfrm>
        </p:spPr>
        <p:txBody>
          <a:bodyPr>
            <a:normAutofit/>
          </a:bodyPr>
          <a:lstStyle/>
          <a:p>
            <a:r>
              <a:rPr lang="en-GB" sz="4800" b="1" dirty="0">
                <a:solidFill>
                  <a:srgbClr val="2F5597"/>
                </a:solidFill>
                <a:latin typeface="Calibri" panose="020F0502020204030204" pitchFamily="34" charset="0"/>
                <a:cs typeface="Calibri" panose="020F0502020204030204" pitchFamily="34" charset="0"/>
              </a:rPr>
              <a:t>How the colours are used in school</a:t>
            </a:r>
          </a:p>
        </p:txBody>
      </p:sp>
      <p:sp>
        <p:nvSpPr>
          <p:cNvPr id="3" name="Content Placeholder 2"/>
          <p:cNvSpPr>
            <a:spLocks noGrp="1"/>
          </p:cNvSpPr>
          <p:nvPr>
            <p:ph idx="1"/>
          </p:nvPr>
        </p:nvSpPr>
        <p:spPr>
          <a:xfrm>
            <a:off x="606734" y="1600201"/>
            <a:ext cx="10978532" cy="4662075"/>
          </a:xfrm>
        </p:spPr>
        <p:txBody>
          <a:bodyPr vert="horz" lIns="91440" tIns="45720" rIns="91440" bIns="45720" rtlCol="0" anchor="t">
            <a:normAutofit/>
          </a:bodyPr>
          <a:lstStyle/>
          <a:p>
            <a:pPr marL="273050" indent="-273050">
              <a:buFont typeface="Arial" panose="020B0604020202020204" pitchFamily="34" charset="0"/>
              <a:buChar char="•"/>
            </a:pPr>
            <a:r>
              <a:rPr lang="en-GB" sz="3200" dirty="0">
                <a:solidFill>
                  <a:srgbClr val="2F5597"/>
                </a:solidFill>
                <a:latin typeface="Calibri" panose="020F0502020204030204" pitchFamily="34" charset="0"/>
                <a:cs typeface="Calibri" panose="020F0502020204030204" pitchFamily="34" charset="0"/>
              </a:rPr>
              <a:t>Children learn about the emotions associated with each colour.</a:t>
            </a:r>
          </a:p>
          <a:p>
            <a:pPr marL="273050" indent="-273050">
              <a:buFont typeface="Arial" panose="020B0604020202020204" pitchFamily="34" charset="0"/>
              <a:buChar char="•"/>
            </a:pPr>
            <a:r>
              <a:rPr lang="en-GB" sz="3200" dirty="0">
                <a:solidFill>
                  <a:srgbClr val="2F5597"/>
                </a:solidFill>
                <a:latin typeface="Calibri" panose="020F0502020204030204" pitchFamily="34" charset="0"/>
                <a:cs typeface="Calibri" panose="020F0502020204030204" pitchFamily="34" charset="0"/>
              </a:rPr>
              <a:t>They understand that there are no ‘bad colours’, but that by self-regulating they can be green or move to green from a different colour.</a:t>
            </a:r>
          </a:p>
          <a:p>
            <a:pPr marL="273050" indent="-273050">
              <a:buFont typeface="Arial" panose="020B0604020202020204" pitchFamily="34" charset="0"/>
              <a:buChar char="•"/>
            </a:pPr>
            <a:r>
              <a:rPr lang="en-GB" sz="3200" dirty="0">
                <a:solidFill>
                  <a:srgbClr val="2F5597"/>
                </a:solidFill>
                <a:latin typeface="Calibri" panose="020F0502020204030204" pitchFamily="34" charset="0"/>
                <a:cs typeface="Calibri" panose="020F0502020204030204" pitchFamily="34" charset="0"/>
              </a:rPr>
              <a:t>They are able to label the emotions they’re feeling and have the tools they need to move themselves towards being green.</a:t>
            </a:r>
          </a:p>
          <a:p>
            <a:pPr marL="273050" indent="-273050">
              <a:buFont typeface="Arial" panose="020B0604020202020204" pitchFamily="34" charset="0"/>
              <a:buChar char="•"/>
            </a:pPr>
            <a:r>
              <a:rPr lang="en-GB" sz="3200" dirty="0">
                <a:solidFill>
                  <a:srgbClr val="2F5597"/>
                </a:solidFill>
                <a:latin typeface="Calibri" panose="020F0502020204030204" pitchFamily="34" charset="0"/>
                <a:cs typeface="Calibri" panose="020F0502020204030204" pitchFamily="34" charset="0"/>
              </a:rPr>
              <a:t>They understand that this is for </a:t>
            </a:r>
            <a:r>
              <a:rPr lang="en-GB" sz="3200" i="1" dirty="0">
                <a:solidFill>
                  <a:srgbClr val="2F5597"/>
                </a:solidFill>
                <a:latin typeface="Calibri" panose="020F0502020204030204" pitchFamily="34" charset="0"/>
                <a:cs typeface="Calibri" panose="020F0502020204030204" pitchFamily="34" charset="0"/>
              </a:rPr>
              <a:t>all </a:t>
            </a:r>
            <a:r>
              <a:rPr lang="en-GB" sz="3200" dirty="0">
                <a:solidFill>
                  <a:srgbClr val="2F5597"/>
                </a:solidFill>
                <a:latin typeface="Calibri" panose="020F0502020204030204" pitchFamily="34" charset="0"/>
                <a:cs typeface="Calibri" panose="020F0502020204030204" pitchFamily="34" charset="0"/>
              </a:rPr>
              <a:t>children to use at school and at home.</a:t>
            </a:r>
          </a:p>
        </p:txBody>
      </p:sp>
    </p:spTree>
    <p:extLst>
      <p:ext uri="{BB962C8B-B14F-4D97-AF65-F5344CB8AC3E}">
        <p14:creationId xmlns:p14="http://schemas.microsoft.com/office/powerpoint/2010/main" val="975899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285D48-1752-4D6D-A10E-3B81D623B160}"/>
              </a:ext>
            </a:extLst>
          </p:cNvPr>
          <p:cNvSpPr>
            <a:spLocks noGrp="1"/>
          </p:cNvSpPr>
          <p:nvPr>
            <p:ph type="title"/>
          </p:nvPr>
        </p:nvSpPr>
        <p:spPr>
          <a:xfrm>
            <a:off x="838200" y="365125"/>
            <a:ext cx="10704226" cy="1325563"/>
          </a:xfrm>
        </p:spPr>
        <p:txBody>
          <a:bodyPr>
            <a:normAutofit fontScale="90000"/>
          </a:bodyPr>
          <a:lstStyle/>
          <a:p>
            <a:r>
              <a:rPr lang="en-GB" dirty="0">
                <a:solidFill>
                  <a:srgbClr val="444444"/>
                </a:solidFill>
                <a:latin typeface="Raleway" panose="020B0604020202020204" pitchFamily="2" charset="0"/>
              </a:rPr>
              <a:t/>
            </a:r>
            <a:br>
              <a:rPr lang="en-GB" dirty="0">
                <a:solidFill>
                  <a:srgbClr val="444444"/>
                </a:solidFill>
                <a:latin typeface="Raleway" panose="020B0604020202020204" pitchFamily="2" charset="0"/>
              </a:rPr>
            </a:br>
            <a:r>
              <a:rPr lang="en-GB" b="1" dirty="0">
                <a:solidFill>
                  <a:schemeClr val="accent5">
                    <a:lumMod val="50000"/>
                  </a:schemeClr>
                </a:solidFill>
                <a:latin typeface="Calibri" panose="020F0502020204030204" pitchFamily="34" charset="0"/>
                <a:cs typeface="Calibri" panose="020F0502020204030204" pitchFamily="34" charset="0"/>
              </a:rPr>
              <a:t>How you can support your child and help them with their emotions:</a:t>
            </a:r>
            <a:r>
              <a:rPr lang="en-GB" b="1" dirty="0">
                <a:solidFill>
                  <a:srgbClr val="444444"/>
                </a:solidFill>
                <a:latin typeface="Calibri" panose="020F0502020204030204" pitchFamily="34" charset="0"/>
                <a:cs typeface="Calibri" panose="020F0502020204030204" pitchFamily="34" charset="0"/>
              </a:rPr>
              <a:t/>
            </a:r>
            <a:br>
              <a:rPr lang="en-GB" b="1" dirty="0">
                <a:solidFill>
                  <a:srgbClr val="444444"/>
                </a:solidFill>
                <a:latin typeface="Calibri" panose="020F0502020204030204" pitchFamily="34" charset="0"/>
                <a:cs typeface="Calibri" panose="020F0502020204030204" pitchFamily="34" charset="0"/>
              </a:rPr>
            </a:br>
            <a:endParaRPr lang="en-GB" b="1" dirty="0">
              <a:latin typeface="Calibri" panose="020F0502020204030204" pitchFamily="34" charset="0"/>
              <a:cs typeface="Calibri" panose="020F0502020204030204" pitchFamily="34" charset="0"/>
            </a:endParaRPr>
          </a:p>
        </p:txBody>
      </p:sp>
      <p:sp>
        <p:nvSpPr>
          <p:cNvPr id="3" name="Content Placeholder 2">
            <a:extLst>
              <a:ext uri="{FF2B5EF4-FFF2-40B4-BE49-F238E27FC236}">
                <a16:creationId xmlns:a16="http://schemas.microsoft.com/office/drawing/2014/main" id="{B6DB3305-61D2-49F1-9760-920B5FBA243D}"/>
              </a:ext>
            </a:extLst>
          </p:cNvPr>
          <p:cNvSpPr>
            <a:spLocks noGrp="1"/>
          </p:cNvSpPr>
          <p:nvPr>
            <p:ph idx="1"/>
          </p:nvPr>
        </p:nvSpPr>
        <p:spPr>
          <a:xfrm>
            <a:off x="838200" y="1825625"/>
            <a:ext cx="10515600" cy="4667250"/>
          </a:xfrm>
        </p:spPr>
        <p:txBody>
          <a:bodyPr>
            <a:normAutofit fontScale="85000" lnSpcReduction="20000"/>
          </a:bodyPr>
          <a:lstStyle/>
          <a:p>
            <a:pPr algn="l" fontAlgn="base">
              <a:buFont typeface="Arial" panose="020B0604020202020204" pitchFamily="34" charset="0"/>
              <a:buChar char="•"/>
            </a:pPr>
            <a:r>
              <a:rPr lang="en-GB" sz="3300" b="0" i="0" dirty="0">
                <a:solidFill>
                  <a:schemeClr val="accent5">
                    <a:lumMod val="50000"/>
                  </a:schemeClr>
                </a:solidFill>
                <a:effectLst/>
                <a:latin typeface="Calibri" panose="020F0502020204030204" pitchFamily="34" charset="0"/>
                <a:cs typeface="Calibri" panose="020F0502020204030204" pitchFamily="34" charset="0"/>
              </a:rPr>
              <a:t>Sometimes just being there is enough (a hug or a cuddle).</a:t>
            </a:r>
          </a:p>
          <a:p>
            <a:pPr algn="l" fontAlgn="base">
              <a:buFont typeface="Arial" panose="020B0604020202020204" pitchFamily="34" charset="0"/>
              <a:buChar char="•"/>
            </a:pPr>
            <a:r>
              <a:rPr lang="en-GB" sz="3300" b="0" i="0" dirty="0">
                <a:solidFill>
                  <a:schemeClr val="accent5">
                    <a:lumMod val="50000"/>
                  </a:schemeClr>
                </a:solidFill>
                <a:effectLst/>
                <a:latin typeface="Calibri" panose="020F0502020204030204" pitchFamily="34" charset="0"/>
                <a:cs typeface="Calibri" panose="020F0502020204030204" pitchFamily="34" charset="0"/>
              </a:rPr>
              <a:t>Let them know everyone experiences negative emotions sometimes and they will pass.</a:t>
            </a:r>
          </a:p>
          <a:p>
            <a:pPr algn="l" fontAlgn="base">
              <a:buFont typeface="Arial" panose="020B0604020202020204" pitchFamily="34" charset="0"/>
              <a:buChar char="•"/>
            </a:pPr>
            <a:r>
              <a:rPr lang="en-GB" sz="3300" b="0" i="0" dirty="0">
                <a:solidFill>
                  <a:schemeClr val="accent5">
                    <a:lumMod val="50000"/>
                  </a:schemeClr>
                </a:solidFill>
                <a:effectLst/>
                <a:latin typeface="Calibri" panose="020F0502020204030204" pitchFamily="34" charset="0"/>
                <a:cs typeface="Calibri" panose="020F0502020204030204" pitchFamily="34" charset="0"/>
              </a:rPr>
              <a:t>If children are 'red’, or at a ‘5’, give them </a:t>
            </a:r>
            <a:r>
              <a:rPr lang="en-GB" sz="3300" b="1" i="0" dirty="0">
                <a:solidFill>
                  <a:schemeClr val="accent5">
                    <a:lumMod val="50000"/>
                  </a:schemeClr>
                </a:solidFill>
                <a:effectLst/>
                <a:latin typeface="Calibri" panose="020F0502020204030204" pitchFamily="34" charset="0"/>
                <a:cs typeface="Calibri" panose="020F0502020204030204" pitchFamily="34" charset="0"/>
              </a:rPr>
              <a:t>space and time </a:t>
            </a:r>
            <a:r>
              <a:rPr lang="en-GB" sz="3300" b="0" i="0" dirty="0">
                <a:solidFill>
                  <a:schemeClr val="accent5">
                    <a:lumMod val="50000"/>
                  </a:schemeClr>
                </a:solidFill>
                <a:effectLst/>
                <a:latin typeface="Calibri" panose="020F0502020204030204" pitchFamily="34" charset="0"/>
                <a:cs typeface="Calibri" panose="020F0502020204030204" pitchFamily="34" charset="0"/>
              </a:rPr>
              <a:t>- they will be unable to reason until they are calm again (this can take a long time).</a:t>
            </a:r>
          </a:p>
          <a:p>
            <a:pPr algn="l" fontAlgn="base">
              <a:buFont typeface="Arial" panose="020B0604020202020204" pitchFamily="34" charset="0"/>
              <a:buChar char="•"/>
            </a:pPr>
            <a:r>
              <a:rPr lang="en-GB" sz="3300" b="0" i="0" dirty="0">
                <a:solidFill>
                  <a:schemeClr val="accent5">
                    <a:lumMod val="50000"/>
                  </a:schemeClr>
                </a:solidFill>
                <a:effectLst/>
                <a:latin typeface="Calibri" panose="020F0502020204030204" pitchFamily="34" charset="0"/>
                <a:cs typeface="Calibri" panose="020F0502020204030204" pitchFamily="34" charset="0"/>
              </a:rPr>
              <a:t>Once they are calm, you could try exploring with them what tipped them into red (but not too soon as doing this could tip them into red again).  </a:t>
            </a:r>
            <a:r>
              <a:rPr lang="en-GB" sz="3300" b="0" i="1" dirty="0">
                <a:solidFill>
                  <a:schemeClr val="accent5">
                    <a:lumMod val="50000"/>
                  </a:schemeClr>
                </a:solidFill>
                <a:effectLst/>
                <a:latin typeface="Calibri" panose="020F0502020204030204" pitchFamily="34" charset="0"/>
                <a:cs typeface="Calibri" panose="020F0502020204030204" pitchFamily="34" charset="0"/>
              </a:rPr>
              <a:t>It might be best to wait until the next day and they might not actually know!</a:t>
            </a:r>
          </a:p>
          <a:p>
            <a:pPr algn="l" fontAlgn="base">
              <a:buFont typeface="Arial" panose="020B0604020202020204" pitchFamily="34" charset="0"/>
              <a:buChar char="•"/>
            </a:pPr>
            <a:r>
              <a:rPr lang="en-GB" sz="3300" b="0" i="0" dirty="0">
                <a:solidFill>
                  <a:schemeClr val="accent5">
                    <a:lumMod val="50000"/>
                  </a:schemeClr>
                </a:solidFill>
                <a:effectLst/>
                <a:latin typeface="Calibri" panose="020F0502020204030204" pitchFamily="34" charset="0"/>
                <a:cs typeface="Calibri" panose="020F0502020204030204" pitchFamily="34" charset="0"/>
              </a:rPr>
              <a:t>It is said the ability to self-regulate does not fully develop until the age of 25, which is why teenagers often seem like they are behaving like toddlers emotionally!</a:t>
            </a:r>
          </a:p>
          <a:p>
            <a:endParaRPr lang="en-GB" dirty="0"/>
          </a:p>
        </p:txBody>
      </p:sp>
    </p:spTree>
    <p:extLst>
      <p:ext uri="{BB962C8B-B14F-4D97-AF65-F5344CB8AC3E}">
        <p14:creationId xmlns:p14="http://schemas.microsoft.com/office/powerpoint/2010/main" val="32639856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957AB0-983F-49A8-8C5E-BA04E7BDF109}"/>
              </a:ext>
            </a:extLst>
          </p:cNvPr>
          <p:cNvSpPr>
            <a:spLocks noGrp="1"/>
          </p:cNvSpPr>
          <p:nvPr>
            <p:ph type="title"/>
          </p:nvPr>
        </p:nvSpPr>
        <p:spPr/>
        <p:txBody>
          <a:bodyPr>
            <a:noAutofit/>
          </a:bodyPr>
          <a:lstStyle/>
          <a:p>
            <a:r>
              <a:rPr lang="en-GB" sz="2400" b="0" i="0" dirty="0">
                <a:solidFill>
                  <a:schemeClr val="accent5">
                    <a:lumMod val="50000"/>
                  </a:schemeClr>
                </a:solidFill>
                <a:effectLst/>
                <a:latin typeface="+mn-lt"/>
              </a:rPr>
              <a:t>If you think of behaviour as a way in which children communicate, then it can be helpful to view 'bad' behaviour' as a child's way of trying to express their feelings which we are unable to see.  </a:t>
            </a:r>
            <a:br>
              <a:rPr lang="en-GB" sz="2400" b="0" i="0" dirty="0">
                <a:solidFill>
                  <a:schemeClr val="accent5">
                    <a:lumMod val="50000"/>
                  </a:schemeClr>
                </a:solidFill>
                <a:effectLst/>
                <a:latin typeface="+mn-lt"/>
              </a:rPr>
            </a:br>
            <a:endParaRPr lang="en-GB" sz="2400" dirty="0">
              <a:solidFill>
                <a:schemeClr val="accent5">
                  <a:lumMod val="50000"/>
                </a:schemeClr>
              </a:solidFill>
              <a:latin typeface="+mn-lt"/>
            </a:endParaRPr>
          </a:p>
        </p:txBody>
      </p:sp>
      <p:pic>
        <p:nvPicPr>
          <p:cNvPr id="4" name="Picture 3">
            <a:extLst>
              <a:ext uri="{FF2B5EF4-FFF2-40B4-BE49-F238E27FC236}">
                <a16:creationId xmlns:a16="http://schemas.microsoft.com/office/drawing/2014/main" id="{D6AA2366-BCCD-4456-BD4D-FE9B32301114}"/>
              </a:ext>
            </a:extLst>
          </p:cNvPr>
          <p:cNvPicPr>
            <a:picLocks noChangeAspect="1"/>
          </p:cNvPicPr>
          <p:nvPr/>
        </p:nvPicPr>
        <p:blipFill rotWithShape="1">
          <a:blip r:embed="rId3"/>
          <a:srcRect t="4382"/>
          <a:stretch/>
        </p:blipFill>
        <p:spPr>
          <a:xfrm>
            <a:off x="2363028" y="1408389"/>
            <a:ext cx="7267989" cy="5084486"/>
          </a:xfrm>
          <a:prstGeom prst="rect">
            <a:avLst/>
          </a:prstGeom>
        </p:spPr>
      </p:pic>
    </p:spTree>
    <p:extLst>
      <p:ext uri="{BB962C8B-B14F-4D97-AF65-F5344CB8AC3E}">
        <p14:creationId xmlns:p14="http://schemas.microsoft.com/office/powerpoint/2010/main" val="1876274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3A6F03-E7CE-4B10-924B-55E62C419742}"/>
              </a:ext>
            </a:extLst>
          </p:cNvPr>
          <p:cNvSpPr>
            <a:spLocks noGrp="1"/>
          </p:cNvSpPr>
          <p:nvPr>
            <p:ph type="title"/>
          </p:nvPr>
        </p:nvSpPr>
        <p:spPr/>
        <p:txBody>
          <a:bodyPr/>
          <a:lstStyle/>
          <a:p>
            <a:r>
              <a:rPr lang="en-GB" b="1" dirty="0">
                <a:solidFill>
                  <a:srgbClr val="2F5597"/>
                </a:solidFill>
              </a:rPr>
              <a:t>Respect</a:t>
            </a:r>
          </a:p>
        </p:txBody>
      </p:sp>
      <p:sp>
        <p:nvSpPr>
          <p:cNvPr id="3" name="Content Placeholder 2">
            <a:extLst>
              <a:ext uri="{FF2B5EF4-FFF2-40B4-BE49-F238E27FC236}">
                <a16:creationId xmlns:a16="http://schemas.microsoft.com/office/drawing/2014/main" id="{F383C739-B4ED-4BAD-9860-272795FA93AD}"/>
              </a:ext>
            </a:extLst>
          </p:cNvPr>
          <p:cNvSpPr>
            <a:spLocks noGrp="1"/>
          </p:cNvSpPr>
          <p:nvPr>
            <p:ph idx="1"/>
          </p:nvPr>
        </p:nvSpPr>
        <p:spPr>
          <a:xfrm>
            <a:off x="838200" y="1421297"/>
            <a:ext cx="10515600" cy="4780720"/>
          </a:xfrm>
        </p:spPr>
        <p:txBody>
          <a:bodyPr>
            <a:normAutofit/>
          </a:bodyPr>
          <a:lstStyle/>
          <a:p>
            <a:r>
              <a:rPr lang="en-GB" dirty="0">
                <a:solidFill>
                  <a:srgbClr val="002060"/>
                </a:solidFill>
              </a:rPr>
              <a:t>It is easy to be critical of others, especially if their child’s behaviours are impacting on your child’s well-being.</a:t>
            </a:r>
          </a:p>
          <a:p>
            <a:pPr lvl="1"/>
            <a:r>
              <a:rPr lang="en-GB" dirty="0">
                <a:solidFill>
                  <a:srgbClr val="002060"/>
                </a:solidFill>
              </a:rPr>
              <a:t>But why is that child behaving like that?</a:t>
            </a:r>
          </a:p>
          <a:p>
            <a:r>
              <a:rPr lang="en-GB" dirty="0">
                <a:solidFill>
                  <a:srgbClr val="002060"/>
                </a:solidFill>
              </a:rPr>
              <a:t>We teach the children to be respectful and tolerant of others – as well as a British value, these are important </a:t>
            </a:r>
            <a:r>
              <a:rPr lang="en-GB" dirty="0" err="1">
                <a:solidFill>
                  <a:srgbClr val="002060"/>
                </a:solidFill>
              </a:rPr>
              <a:t>lifeskills</a:t>
            </a:r>
            <a:r>
              <a:rPr lang="en-GB" dirty="0">
                <a:solidFill>
                  <a:srgbClr val="002060"/>
                </a:solidFill>
              </a:rPr>
              <a:t> if they are to thrive in a complex and diverse world.</a:t>
            </a:r>
          </a:p>
          <a:p>
            <a:pPr lvl="1"/>
            <a:r>
              <a:rPr lang="en-GB" dirty="0">
                <a:solidFill>
                  <a:srgbClr val="002060"/>
                </a:solidFill>
              </a:rPr>
              <a:t>Empathy, showing understanding, sharing are all important attributes for children to learn.</a:t>
            </a:r>
          </a:p>
          <a:p>
            <a:pPr marL="457200" lvl="1" indent="0">
              <a:buNone/>
            </a:pPr>
            <a:endParaRPr lang="en-GB" dirty="0">
              <a:solidFill>
                <a:srgbClr val="002060"/>
              </a:solidFill>
            </a:endParaRPr>
          </a:p>
          <a:p>
            <a:endParaRPr lang="en-GB" dirty="0">
              <a:solidFill>
                <a:srgbClr val="002060"/>
              </a:solidFill>
            </a:endParaRPr>
          </a:p>
          <a:p>
            <a:endParaRPr lang="en-GB" dirty="0"/>
          </a:p>
        </p:txBody>
      </p:sp>
      <p:sp>
        <p:nvSpPr>
          <p:cNvPr id="6" name="TextBox 5">
            <a:extLst>
              <a:ext uri="{FF2B5EF4-FFF2-40B4-BE49-F238E27FC236}">
                <a16:creationId xmlns:a16="http://schemas.microsoft.com/office/drawing/2014/main" id="{34B75ED5-DC55-46C3-A141-E7B2EB129AF1}"/>
              </a:ext>
            </a:extLst>
          </p:cNvPr>
          <p:cNvSpPr txBox="1"/>
          <p:nvPr/>
        </p:nvSpPr>
        <p:spPr>
          <a:xfrm>
            <a:off x="7076498" y="1792753"/>
            <a:ext cx="4383319" cy="954107"/>
          </a:xfrm>
          <a:prstGeom prst="rect">
            <a:avLst/>
          </a:prstGeom>
          <a:noFill/>
        </p:spPr>
        <p:txBody>
          <a:bodyPr wrap="square" rtlCol="0">
            <a:spAutoFit/>
          </a:bodyPr>
          <a:lstStyle/>
          <a:p>
            <a:r>
              <a:rPr lang="en-GB" sz="2800" b="1" dirty="0">
                <a:solidFill>
                  <a:srgbClr val="C00000"/>
                </a:solidFill>
                <a:latin typeface="Bradley Hand ITC" panose="03070402050302030203" pitchFamily="66" charset="0"/>
              </a:rPr>
              <a:t>Are you modelling respect and tolerance to your child? </a:t>
            </a:r>
          </a:p>
        </p:txBody>
      </p:sp>
      <p:sp>
        <p:nvSpPr>
          <p:cNvPr id="7" name="TextBox 6">
            <a:extLst>
              <a:ext uri="{FF2B5EF4-FFF2-40B4-BE49-F238E27FC236}">
                <a16:creationId xmlns:a16="http://schemas.microsoft.com/office/drawing/2014/main" id="{202E1333-8B29-472E-814A-54B087A322C7}"/>
              </a:ext>
            </a:extLst>
          </p:cNvPr>
          <p:cNvSpPr txBox="1"/>
          <p:nvPr/>
        </p:nvSpPr>
        <p:spPr>
          <a:xfrm>
            <a:off x="838200" y="4676993"/>
            <a:ext cx="10621617" cy="1815882"/>
          </a:xfrm>
          <a:prstGeom prst="rect">
            <a:avLst/>
          </a:prstGeom>
          <a:noFill/>
        </p:spPr>
        <p:txBody>
          <a:bodyPr wrap="square" rtlCol="0">
            <a:spAutoFit/>
          </a:bodyPr>
          <a:lstStyle/>
          <a:p>
            <a:r>
              <a:rPr lang="en-GB" sz="2800" b="1" dirty="0">
                <a:solidFill>
                  <a:srgbClr val="C00000"/>
                </a:solidFill>
                <a:latin typeface="Bradley Hand ITC" panose="03070402050302030203" pitchFamily="66" charset="0"/>
              </a:rPr>
              <a:t>Imagine if your child struggles because they are anxious, overwhelmed or have an additional need which makes understanding social cues difficult.  You would want other adults to empathise and show you respect. Do you do this towards other parents?</a:t>
            </a:r>
          </a:p>
        </p:txBody>
      </p:sp>
    </p:spTree>
    <p:extLst>
      <p:ext uri="{BB962C8B-B14F-4D97-AF65-F5344CB8AC3E}">
        <p14:creationId xmlns:p14="http://schemas.microsoft.com/office/powerpoint/2010/main" val="1068322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6">
                                            <p:txEl>
                                              <p:pRg st="0" end="0"/>
                                            </p:txEl>
                                          </p:spTgt>
                                        </p:tgtEl>
                                        <p:attrNameLst>
                                          <p:attrName>style.visibility</p:attrName>
                                        </p:attrNameLst>
                                      </p:cBhvr>
                                      <p:to>
                                        <p:strVal val="visible"/>
                                      </p:to>
                                    </p:set>
                                    <p:animEffect transition="in" filter="fade">
                                      <p:cBhvr>
                                        <p:cTn id="29" dur="1000"/>
                                        <p:tgtEl>
                                          <p:spTgt spid="6">
                                            <p:txEl>
                                              <p:pRg st="0" end="0"/>
                                            </p:txEl>
                                          </p:spTgt>
                                        </p:tgtEl>
                                      </p:cBhvr>
                                    </p:animEffect>
                                    <p:anim calcmode="lin" valueType="num">
                                      <p:cBhvr>
                                        <p:cTn id="30"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31"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7">
                                            <p:txEl>
                                              <p:pRg st="0" end="0"/>
                                            </p:txEl>
                                          </p:spTgt>
                                        </p:tgtEl>
                                        <p:attrNameLst>
                                          <p:attrName>style.visibility</p:attrName>
                                        </p:attrNameLst>
                                      </p:cBhvr>
                                      <p:to>
                                        <p:strVal val="visible"/>
                                      </p:to>
                                    </p:set>
                                    <p:animEffect transition="in" filter="fade">
                                      <p:cBhvr>
                                        <p:cTn id="36" dur="1000"/>
                                        <p:tgtEl>
                                          <p:spTgt spid="7">
                                            <p:txEl>
                                              <p:pRg st="0" end="0"/>
                                            </p:txEl>
                                          </p:spTgt>
                                        </p:tgtEl>
                                      </p:cBhvr>
                                    </p:animEffect>
                                    <p:anim calcmode="lin" valueType="num">
                                      <p:cBhvr>
                                        <p:cTn id="37"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38"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3A6F03-E7CE-4B10-924B-55E62C419742}"/>
              </a:ext>
            </a:extLst>
          </p:cNvPr>
          <p:cNvSpPr>
            <a:spLocks noGrp="1"/>
          </p:cNvSpPr>
          <p:nvPr>
            <p:ph type="title"/>
          </p:nvPr>
        </p:nvSpPr>
        <p:spPr/>
        <p:txBody>
          <a:bodyPr/>
          <a:lstStyle/>
          <a:p>
            <a:r>
              <a:rPr lang="en-GB" b="1" dirty="0">
                <a:solidFill>
                  <a:srgbClr val="2F5597"/>
                </a:solidFill>
              </a:rPr>
              <a:t>Slow down and play</a:t>
            </a:r>
          </a:p>
        </p:txBody>
      </p:sp>
      <p:sp>
        <p:nvSpPr>
          <p:cNvPr id="3" name="Content Placeholder 2">
            <a:extLst>
              <a:ext uri="{FF2B5EF4-FFF2-40B4-BE49-F238E27FC236}">
                <a16:creationId xmlns:a16="http://schemas.microsoft.com/office/drawing/2014/main" id="{F383C739-B4ED-4BAD-9860-272795FA93AD}"/>
              </a:ext>
            </a:extLst>
          </p:cNvPr>
          <p:cNvSpPr>
            <a:spLocks noGrp="1"/>
          </p:cNvSpPr>
          <p:nvPr>
            <p:ph idx="1"/>
          </p:nvPr>
        </p:nvSpPr>
        <p:spPr>
          <a:xfrm>
            <a:off x="838200" y="1421297"/>
            <a:ext cx="10515600" cy="4780720"/>
          </a:xfrm>
        </p:spPr>
        <p:txBody>
          <a:bodyPr>
            <a:normAutofit/>
          </a:bodyPr>
          <a:lstStyle/>
          <a:p>
            <a:r>
              <a:rPr lang="en-GB" dirty="0">
                <a:solidFill>
                  <a:srgbClr val="002060"/>
                </a:solidFill>
              </a:rPr>
              <a:t>Like adults, children need time and space to be children, to do what they like doing.</a:t>
            </a:r>
          </a:p>
          <a:p>
            <a:r>
              <a:rPr lang="en-GB" dirty="0">
                <a:solidFill>
                  <a:srgbClr val="002060"/>
                </a:solidFill>
              </a:rPr>
              <a:t>Modern life is so busy it can be overwhelming – think about how much your children do.</a:t>
            </a:r>
          </a:p>
          <a:p>
            <a:r>
              <a:rPr lang="en-GB" dirty="0">
                <a:solidFill>
                  <a:srgbClr val="002060"/>
                </a:solidFill>
              </a:rPr>
              <a:t>We need to give children time just to play:</a:t>
            </a:r>
          </a:p>
          <a:p>
            <a:pPr lvl="1"/>
            <a:r>
              <a:rPr lang="en-GB" dirty="0">
                <a:solidFill>
                  <a:srgbClr val="002060"/>
                </a:solidFill>
              </a:rPr>
              <a:t>Playing outside, being with their friends, time to sit and read or just draw.</a:t>
            </a:r>
          </a:p>
          <a:p>
            <a:pPr lvl="1"/>
            <a:r>
              <a:rPr lang="en-GB" dirty="0">
                <a:solidFill>
                  <a:srgbClr val="002060"/>
                </a:solidFill>
              </a:rPr>
              <a:t>There is a difference between structured play (activities) and unstructured play.  Children need to learn to entertain themselves, to use their imagination.</a:t>
            </a:r>
          </a:p>
          <a:p>
            <a:endParaRPr lang="en-GB" dirty="0">
              <a:solidFill>
                <a:srgbClr val="002060"/>
              </a:solidFill>
            </a:endParaRPr>
          </a:p>
          <a:p>
            <a:endParaRPr lang="en-GB" dirty="0"/>
          </a:p>
        </p:txBody>
      </p:sp>
      <p:sp>
        <p:nvSpPr>
          <p:cNvPr id="6" name="TextBox 5">
            <a:extLst>
              <a:ext uri="{FF2B5EF4-FFF2-40B4-BE49-F238E27FC236}">
                <a16:creationId xmlns:a16="http://schemas.microsoft.com/office/drawing/2014/main" id="{34B75ED5-DC55-46C3-A141-E7B2EB129AF1}"/>
              </a:ext>
            </a:extLst>
          </p:cNvPr>
          <p:cNvSpPr txBox="1"/>
          <p:nvPr/>
        </p:nvSpPr>
        <p:spPr>
          <a:xfrm>
            <a:off x="7722541" y="2739129"/>
            <a:ext cx="3906241" cy="954107"/>
          </a:xfrm>
          <a:prstGeom prst="rect">
            <a:avLst/>
          </a:prstGeom>
          <a:noFill/>
        </p:spPr>
        <p:txBody>
          <a:bodyPr wrap="square" rtlCol="0">
            <a:spAutoFit/>
          </a:bodyPr>
          <a:lstStyle/>
          <a:p>
            <a:r>
              <a:rPr lang="en-GB" sz="2800" b="1" dirty="0">
                <a:solidFill>
                  <a:srgbClr val="C00000"/>
                </a:solidFill>
                <a:latin typeface="Bradley Hand ITC" panose="03070402050302030203" pitchFamily="66" charset="0"/>
              </a:rPr>
              <a:t>Are your children doing too many things? </a:t>
            </a:r>
          </a:p>
        </p:txBody>
      </p:sp>
      <p:sp>
        <p:nvSpPr>
          <p:cNvPr id="7" name="TextBox 6">
            <a:extLst>
              <a:ext uri="{FF2B5EF4-FFF2-40B4-BE49-F238E27FC236}">
                <a16:creationId xmlns:a16="http://schemas.microsoft.com/office/drawing/2014/main" id="{202E1333-8B29-472E-814A-54B087A322C7}"/>
              </a:ext>
            </a:extLst>
          </p:cNvPr>
          <p:cNvSpPr txBox="1"/>
          <p:nvPr/>
        </p:nvSpPr>
        <p:spPr>
          <a:xfrm>
            <a:off x="1560443" y="5271473"/>
            <a:ext cx="9899374" cy="954107"/>
          </a:xfrm>
          <a:prstGeom prst="rect">
            <a:avLst/>
          </a:prstGeom>
          <a:noFill/>
        </p:spPr>
        <p:txBody>
          <a:bodyPr wrap="square" rtlCol="0">
            <a:spAutoFit/>
          </a:bodyPr>
          <a:lstStyle/>
          <a:p>
            <a:r>
              <a:rPr lang="en-GB" sz="2800" b="1" dirty="0">
                <a:solidFill>
                  <a:srgbClr val="C00000"/>
                </a:solidFill>
                <a:latin typeface="Bradley Hand ITC" panose="03070402050302030203" pitchFamily="66" charset="0"/>
              </a:rPr>
              <a:t>If we always organise activities for children to do (or structure their play), they will never learn to cope with boredom.</a:t>
            </a:r>
          </a:p>
        </p:txBody>
      </p:sp>
    </p:spTree>
    <p:extLst>
      <p:ext uri="{BB962C8B-B14F-4D97-AF65-F5344CB8AC3E}">
        <p14:creationId xmlns:p14="http://schemas.microsoft.com/office/powerpoint/2010/main" val="3930344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fade">
                                      <p:cBhvr>
                                        <p:cTn id="26" dur="1000"/>
                                        <p:tgtEl>
                                          <p:spTgt spid="3">
                                            <p:txEl>
                                              <p:pRg st="3" end="3"/>
                                            </p:txEl>
                                          </p:spTgt>
                                        </p:tgtEl>
                                      </p:cBhvr>
                                    </p:animEffect>
                                    <p:anim calcmode="lin" valueType="num">
                                      <p:cBhvr>
                                        <p:cTn id="27"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1000"/>
                                        <p:tgtEl>
                                          <p:spTgt spid="3">
                                            <p:txEl>
                                              <p:pRg st="4" end="4"/>
                                            </p:txEl>
                                          </p:spTgt>
                                        </p:tgtEl>
                                      </p:cBhvr>
                                    </p:animEffect>
                                    <p:anim calcmode="lin" valueType="num">
                                      <p:cBhvr>
                                        <p:cTn id="3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nodeType="clickEffect">
                                  <p:stCondLst>
                                    <p:cond delay="0"/>
                                  </p:stCondLst>
                                  <p:childTnLst>
                                    <p:set>
                                      <p:cBhvr>
                                        <p:cTn id="37" dur="1" fill="hold">
                                          <p:stCondLst>
                                            <p:cond delay="0"/>
                                          </p:stCondLst>
                                        </p:cTn>
                                        <p:tgtEl>
                                          <p:spTgt spid="6">
                                            <p:txEl>
                                              <p:pRg st="0" end="0"/>
                                            </p:txEl>
                                          </p:spTgt>
                                        </p:tgtEl>
                                        <p:attrNameLst>
                                          <p:attrName>style.visibility</p:attrName>
                                        </p:attrNameLst>
                                      </p:cBhvr>
                                      <p:to>
                                        <p:strVal val="visible"/>
                                      </p:to>
                                    </p:set>
                                    <p:animEffect transition="in" filter="fade">
                                      <p:cBhvr>
                                        <p:cTn id="38" dur="1000"/>
                                        <p:tgtEl>
                                          <p:spTgt spid="6">
                                            <p:txEl>
                                              <p:pRg st="0" end="0"/>
                                            </p:txEl>
                                          </p:spTgt>
                                        </p:tgtEl>
                                      </p:cBhvr>
                                    </p:animEffect>
                                    <p:anim calcmode="lin" valueType="num">
                                      <p:cBhvr>
                                        <p:cTn id="39"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40"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nodeType="clickEffect">
                                  <p:stCondLst>
                                    <p:cond delay="0"/>
                                  </p:stCondLst>
                                  <p:childTnLst>
                                    <p:set>
                                      <p:cBhvr>
                                        <p:cTn id="44" dur="1" fill="hold">
                                          <p:stCondLst>
                                            <p:cond delay="0"/>
                                          </p:stCondLst>
                                        </p:cTn>
                                        <p:tgtEl>
                                          <p:spTgt spid="7">
                                            <p:txEl>
                                              <p:pRg st="0" end="0"/>
                                            </p:txEl>
                                          </p:spTgt>
                                        </p:tgtEl>
                                        <p:attrNameLst>
                                          <p:attrName>style.visibility</p:attrName>
                                        </p:attrNameLst>
                                      </p:cBhvr>
                                      <p:to>
                                        <p:strVal val="visible"/>
                                      </p:to>
                                    </p:set>
                                    <p:animEffect transition="in" filter="fade">
                                      <p:cBhvr>
                                        <p:cTn id="45" dur="1000"/>
                                        <p:tgtEl>
                                          <p:spTgt spid="7">
                                            <p:txEl>
                                              <p:pRg st="0" end="0"/>
                                            </p:txEl>
                                          </p:spTgt>
                                        </p:tgtEl>
                                      </p:cBhvr>
                                    </p:animEffect>
                                    <p:anim calcmode="lin" valueType="num">
                                      <p:cBhvr>
                                        <p:cTn id="46"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47"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375" y="1728413"/>
            <a:ext cx="10933042" cy="1325563"/>
          </a:xfrm>
        </p:spPr>
        <p:txBody>
          <a:bodyPr/>
          <a:lstStyle/>
          <a:p>
            <a:r>
              <a:rPr lang="en-GB" dirty="0">
                <a:solidFill>
                  <a:srgbClr val="2F5597"/>
                </a:solidFill>
                <a:latin typeface="Calibri" panose="020F0502020204030204" pitchFamily="34" charset="0"/>
                <a:cs typeface="Calibri" panose="020F0502020204030204" pitchFamily="34" charset="0"/>
              </a:rPr>
              <a:t>We need to let children be bored sometimes!!!</a:t>
            </a:r>
          </a:p>
        </p:txBody>
      </p:sp>
      <p:pic>
        <p:nvPicPr>
          <p:cNvPr id="4" name="Picture 3">
            <a:extLst>
              <a:ext uri="{FF2B5EF4-FFF2-40B4-BE49-F238E27FC236}">
                <a16:creationId xmlns:a16="http://schemas.microsoft.com/office/drawing/2014/main" id="{1B3A2A31-140D-4332-8F66-050F1E0AA34E}"/>
              </a:ext>
            </a:extLst>
          </p:cNvPr>
          <p:cNvPicPr>
            <a:picLocks noChangeAspect="1"/>
          </p:cNvPicPr>
          <p:nvPr/>
        </p:nvPicPr>
        <p:blipFill>
          <a:blip r:embed="rId3"/>
          <a:stretch>
            <a:fillRect/>
          </a:stretch>
        </p:blipFill>
        <p:spPr>
          <a:xfrm>
            <a:off x="4225994" y="2781506"/>
            <a:ext cx="3337685" cy="3337685"/>
          </a:xfrm>
          <a:prstGeom prst="rect">
            <a:avLst/>
          </a:prstGeom>
        </p:spPr>
      </p:pic>
    </p:spTree>
    <p:extLst>
      <p:ext uri="{BB962C8B-B14F-4D97-AF65-F5344CB8AC3E}">
        <p14:creationId xmlns:p14="http://schemas.microsoft.com/office/powerpoint/2010/main" val="16714835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3A6F03-E7CE-4B10-924B-55E62C419742}"/>
              </a:ext>
            </a:extLst>
          </p:cNvPr>
          <p:cNvSpPr>
            <a:spLocks noGrp="1"/>
          </p:cNvSpPr>
          <p:nvPr>
            <p:ph type="title"/>
          </p:nvPr>
        </p:nvSpPr>
        <p:spPr>
          <a:xfrm>
            <a:off x="838200" y="203390"/>
            <a:ext cx="10515600" cy="1325563"/>
          </a:xfrm>
        </p:spPr>
        <p:txBody>
          <a:bodyPr/>
          <a:lstStyle/>
          <a:p>
            <a:r>
              <a:rPr lang="en-GB" b="1" dirty="0">
                <a:solidFill>
                  <a:srgbClr val="2F5597"/>
                </a:solidFill>
              </a:rPr>
              <a:t>Make time to connect</a:t>
            </a:r>
          </a:p>
        </p:txBody>
      </p:sp>
      <p:sp>
        <p:nvSpPr>
          <p:cNvPr id="3" name="Content Placeholder 2">
            <a:extLst>
              <a:ext uri="{FF2B5EF4-FFF2-40B4-BE49-F238E27FC236}">
                <a16:creationId xmlns:a16="http://schemas.microsoft.com/office/drawing/2014/main" id="{F383C739-B4ED-4BAD-9860-272795FA93AD}"/>
              </a:ext>
            </a:extLst>
          </p:cNvPr>
          <p:cNvSpPr>
            <a:spLocks noGrp="1"/>
          </p:cNvSpPr>
          <p:nvPr>
            <p:ph idx="1"/>
          </p:nvPr>
        </p:nvSpPr>
        <p:spPr>
          <a:xfrm>
            <a:off x="838200" y="1242393"/>
            <a:ext cx="10515600" cy="4780720"/>
          </a:xfrm>
        </p:spPr>
        <p:txBody>
          <a:bodyPr>
            <a:normAutofit/>
          </a:bodyPr>
          <a:lstStyle/>
          <a:p>
            <a:r>
              <a:rPr lang="en-GB" dirty="0">
                <a:solidFill>
                  <a:srgbClr val="002060"/>
                </a:solidFill>
              </a:rPr>
              <a:t>Spending time with others, talking, one-on-one time are really important for a child’s wellbeing.</a:t>
            </a:r>
          </a:p>
          <a:p>
            <a:r>
              <a:rPr lang="en-GB" dirty="0">
                <a:solidFill>
                  <a:srgbClr val="002060"/>
                </a:solidFill>
              </a:rPr>
              <a:t>Everyone has an ‘emotional cup’ that needs to be filled:</a:t>
            </a:r>
          </a:p>
          <a:p>
            <a:endParaRPr lang="en-GB" dirty="0">
              <a:solidFill>
                <a:srgbClr val="002060"/>
              </a:solidFill>
            </a:endParaRPr>
          </a:p>
          <a:p>
            <a:endParaRPr lang="en-GB" dirty="0"/>
          </a:p>
        </p:txBody>
      </p:sp>
      <p:graphicFrame>
        <p:nvGraphicFramePr>
          <p:cNvPr id="4" name="Table 7">
            <a:extLst>
              <a:ext uri="{FF2B5EF4-FFF2-40B4-BE49-F238E27FC236}">
                <a16:creationId xmlns:a16="http://schemas.microsoft.com/office/drawing/2014/main" id="{6B2E526A-A367-43DC-9E8C-28E462638B4E}"/>
              </a:ext>
            </a:extLst>
          </p:cNvPr>
          <p:cNvGraphicFramePr>
            <a:graphicFrameLocks noGrp="1"/>
          </p:cNvGraphicFramePr>
          <p:nvPr>
            <p:extLst>
              <p:ext uri="{D42A27DB-BD31-4B8C-83A1-F6EECF244321}">
                <p14:modId xmlns:p14="http://schemas.microsoft.com/office/powerpoint/2010/main" val="39719055"/>
              </p:ext>
            </p:extLst>
          </p:nvPr>
        </p:nvGraphicFramePr>
        <p:xfrm>
          <a:off x="934279" y="2651760"/>
          <a:ext cx="7864061" cy="3840480"/>
        </p:xfrm>
        <a:graphic>
          <a:graphicData uri="http://schemas.openxmlformats.org/drawingml/2006/table">
            <a:tbl>
              <a:tblPr firstRow="1" bandRow="1">
                <a:tableStyleId>{5C22544A-7EE6-4342-B048-85BDC9FD1C3A}</a:tableStyleId>
              </a:tblPr>
              <a:tblGrid>
                <a:gridCol w="3800061">
                  <a:extLst>
                    <a:ext uri="{9D8B030D-6E8A-4147-A177-3AD203B41FA5}">
                      <a16:colId xmlns:a16="http://schemas.microsoft.com/office/drawing/2014/main" val="1313884426"/>
                    </a:ext>
                  </a:extLst>
                </a:gridCol>
                <a:gridCol w="4064000">
                  <a:extLst>
                    <a:ext uri="{9D8B030D-6E8A-4147-A177-3AD203B41FA5}">
                      <a16:colId xmlns:a16="http://schemas.microsoft.com/office/drawing/2014/main" val="293623952"/>
                    </a:ext>
                  </a:extLst>
                </a:gridCol>
              </a:tblGrid>
              <a:tr h="370840">
                <a:tc>
                  <a:txBody>
                    <a:bodyPr/>
                    <a:lstStyle/>
                    <a:p>
                      <a:pPr algn="ctr"/>
                      <a:r>
                        <a:rPr lang="en-GB" sz="2400" dirty="0"/>
                        <a:t>What fills a cup?</a:t>
                      </a:r>
                    </a:p>
                  </a:txBody>
                  <a:tcPr/>
                </a:tc>
                <a:tc>
                  <a:txBody>
                    <a:bodyPr/>
                    <a:lstStyle/>
                    <a:p>
                      <a:pPr algn="ctr"/>
                      <a:r>
                        <a:rPr lang="en-GB" sz="2400" dirty="0"/>
                        <a:t>What empties a cup?</a:t>
                      </a:r>
                    </a:p>
                  </a:txBody>
                  <a:tcPr/>
                </a:tc>
                <a:extLst>
                  <a:ext uri="{0D108BD9-81ED-4DB2-BD59-A6C34878D82A}">
                    <a16:rowId xmlns:a16="http://schemas.microsoft.com/office/drawing/2014/main" val="456572189"/>
                  </a:ext>
                </a:extLst>
              </a:tr>
              <a:tr h="370840">
                <a:tc>
                  <a:txBody>
                    <a:bodyPr/>
                    <a:lstStyle/>
                    <a:p>
                      <a:pPr algn="ctr"/>
                      <a:r>
                        <a:rPr lang="en-GB" sz="2400" dirty="0">
                          <a:solidFill>
                            <a:srgbClr val="002060"/>
                          </a:solidFill>
                        </a:rPr>
                        <a:t>Love</a:t>
                      </a:r>
                    </a:p>
                    <a:p>
                      <a:pPr algn="ctr"/>
                      <a:r>
                        <a:rPr lang="en-GB" sz="2400" dirty="0">
                          <a:solidFill>
                            <a:srgbClr val="002060"/>
                          </a:solidFill>
                        </a:rPr>
                        <a:t>Play</a:t>
                      </a:r>
                    </a:p>
                    <a:p>
                      <a:pPr algn="ctr"/>
                      <a:r>
                        <a:rPr lang="en-GB" sz="2400" dirty="0">
                          <a:solidFill>
                            <a:srgbClr val="002060"/>
                          </a:solidFill>
                        </a:rPr>
                        <a:t>Friendship</a:t>
                      </a:r>
                    </a:p>
                    <a:p>
                      <a:pPr algn="ctr"/>
                      <a:r>
                        <a:rPr lang="en-GB" sz="2400" dirty="0">
                          <a:solidFill>
                            <a:srgbClr val="002060"/>
                          </a:solidFill>
                        </a:rPr>
                        <a:t>Compliments</a:t>
                      </a:r>
                    </a:p>
                    <a:p>
                      <a:pPr algn="ctr"/>
                      <a:r>
                        <a:rPr lang="en-GB" sz="2400" dirty="0">
                          <a:solidFill>
                            <a:srgbClr val="002060"/>
                          </a:solidFill>
                        </a:rPr>
                        <a:t>Affection</a:t>
                      </a:r>
                    </a:p>
                    <a:p>
                      <a:pPr algn="ctr"/>
                      <a:r>
                        <a:rPr lang="en-GB" sz="2400" dirty="0">
                          <a:solidFill>
                            <a:srgbClr val="002060"/>
                          </a:solidFill>
                        </a:rPr>
                        <a:t>Connection</a:t>
                      </a:r>
                    </a:p>
                    <a:p>
                      <a:pPr algn="ctr"/>
                      <a:r>
                        <a:rPr lang="en-GB" sz="2400" dirty="0">
                          <a:solidFill>
                            <a:srgbClr val="002060"/>
                          </a:solidFill>
                        </a:rPr>
                        <a:t>Achievement</a:t>
                      </a:r>
                    </a:p>
                    <a:p>
                      <a:pPr algn="ctr"/>
                      <a:r>
                        <a:rPr lang="en-GB" sz="2400" dirty="0">
                          <a:solidFill>
                            <a:srgbClr val="002060"/>
                          </a:solidFill>
                        </a:rPr>
                        <a:t>Doing things they enjoy</a:t>
                      </a:r>
                    </a:p>
                  </a:txBody>
                  <a:tcPr/>
                </a:tc>
                <a:tc>
                  <a:txBody>
                    <a:bodyPr/>
                    <a:lstStyle/>
                    <a:p>
                      <a:pPr algn="ctr"/>
                      <a:r>
                        <a:rPr lang="en-GB" sz="2400" dirty="0">
                          <a:solidFill>
                            <a:srgbClr val="002060"/>
                          </a:solidFill>
                        </a:rPr>
                        <a:t>Tiredness</a:t>
                      </a:r>
                    </a:p>
                    <a:p>
                      <a:pPr algn="ctr"/>
                      <a:r>
                        <a:rPr lang="en-GB" sz="2400" dirty="0">
                          <a:solidFill>
                            <a:srgbClr val="002060"/>
                          </a:solidFill>
                        </a:rPr>
                        <a:t>Stress</a:t>
                      </a:r>
                    </a:p>
                    <a:p>
                      <a:pPr algn="ctr"/>
                      <a:r>
                        <a:rPr lang="en-GB" sz="2400" dirty="0">
                          <a:solidFill>
                            <a:srgbClr val="002060"/>
                          </a:solidFill>
                        </a:rPr>
                        <a:t>Loneliness</a:t>
                      </a:r>
                    </a:p>
                    <a:p>
                      <a:pPr algn="ctr"/>
                      <a:r>
                        <a:rPr lang="en-GB" sz="2400" dirty="0">
                          <a:solidFill>
                            <a:srgbClr val="002060"/>
                          </a:solidFill>
                        </a:rPr>
                        <a:t>Rejection</a:t>
                      </a:r>
                    </a:p>
                    <a:p>
                      <a:pPr algn="ctr"/>
                      <a:r>
                        <a:rPr lang="en-GB" sz="2400" dirty="0">
                          <a:solidFill>
                            <a:srgbClr val="002060"/>
                          </a:solidFill>
                        </a:rPr>
                        <a:t>Yelling</a:t>
                      </a:r>
                    </a:p>
                    <a:p>
                      <a:pPr algn="ctr"/>
                      <a:r>
                        <a:rPr lang="en-GB" sz="2400" dirty="0">
                          <a:solidFill>
                            <a:srgbClr val="002060"/>
                          </a:solidFill>
                        </a:rPr>
                        <a:t>Punishment</a:t>
                      </a:r>
                    </a:p>
                    <a:p>
                      <a:pPr algn="ctr"/>
                      <a:r>
                        <a:rPr lang="en-GB" sz="2400" dirty="0">
                          <a:solidFill>
                            <a:srgbClr val="002060"/>
                          </a:solidFill>
                        </a:rPr>
                        <a:t>Failing</a:t>
                      </a:r>
                    </a:p>
                    <a:p>
                      <a:pPr algn="ctr"/>
                      <a:r>
                        <a:rPr lang="en-GB" sz="2400" dirty="0">
                          <a:solidFill>
                            <a:srgbClr val="002060"/>
                          </a:solidFill>
                        </a:rPr>
                        <a:t>Being forced to do something</a:t>
                      </a:r>
                    </a:p>
                    <a:p>
                      <a:endParaRPr lang="en-GB" sz="2400" dirty="0">
                        <a:solidFill>
                          <a:srgbClr val="002060"/>
                        </a:solidFill>
                      </a:endParaRPr>
                    </a:p>
                  </a:txBody>
                  <a:tcPr/>
                </a:tc>
                <a:extLst>
                  <a:ext uri="{0D108BD9-81ED-4DB2-BD59-A6C34878D82A}">
                    <a16:rowId xmlns:a16="http://schemas.microsoft.com/office/drawing/2014/main" val="2933671682"/>
                  </a:ext>
                </a:extLst>
              </a:tr>
            </a:tbl>
          </a:graphicData>
        </a:graphic>
      </p:graphicFrame>
      <p:pic>
        <p:nvPicPr>
          <p:cNvPr id="8" name="Picture 7">
            <a:extLst>
              <a:ext uri="{FF2B5EF4-FFF2-40B4-BE49-F238E27FC236}">
                <a16:creationId xmlns:a16="http://schemas.microsoft.com/office/drawing/2014/main" id="{29E3C6BA-C4A6-43B6-8D43-E9ECF048E854}"/>
              </a:ext>
            </a:extLst>
          </p:cNvPr>
          <p:cNvPicPr>
            <a:picLocks noChangeAspect="1"/>
          </p:cNvPicPr>
          <p:nvPr/>
        </p:nvPicPr>
        <p:blipFill>
          <a:blip r:embed="rId3"/>
          <a:stretch>
            <a:fillRect/>
          </a:stretch>
        </p:blipFill>
        <p:spPr>
          <a:xfrm>
            <a:off x="9415670" y="3429000"/>
            <a:ext cx="2286000" cy="2286000"/>
          </a:xfrm>
          <a:prstGeom prst="rect">
            <a:avLst/>
          </a:prstGeom>
        </p:spPr>
      </p:pic>
    </p:spTree>
    <p:extLst>
      <p:ext uri="{BB962C8B-B14F-4D97-AF65-F5344CB8AC3E}">
        <p14:creationId xmlns:p14="http://schemas.microsoft.com/office/powerpoint/2010/main" val="72412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80785"/>
            <a:ext cx="10515600" cy="1325563"/>
          </a:xfrm>
        </p:spPr>
        <p:txBody>
          <a:bodyPr/>
          <a:lstStyle/>
          <a:p>
            <a:r>
              <a:rPr lang="en-GB" dirty="0" smtClean="0">
                <a:solidFill>
                  <a:srgbClr val="2F5597"/>
                </a:solidFill>
                <a:latin typeface="Century Gothic" panose="020B0502020202020204" pitchFamily="34" charset="0"/>
              </a:rPr>
              <a:t>Safe space imagery</a:t>
            </a:r>
            <a:endParaRPr lang="en-GB" dirty="0">
              <a:solidFill>
                <a:srgbClr val="2F5597"/>
              </a:solidFill>
              <a:latin typeface="Century Gothic" panose="020B0502020202020204" pitchFamily="34" charset="0"/>
            </a:endParaRPr>
          </a:p>
        </p:txBody>
      </p:sp>
      <p:sp>
        <p:nvSpPr>
          <p:cNvPr id="3" name="Content Placeholder 2"/>
          <p:cNvSpPr>
            <a:spLocks noGrp="1"/>
          </p:cNvSpPr>
          <p:nvPr>
            <p:ph idx="1"/>
          </p:nvPr>
        </p:nvSpPr>
        <p:spPr>
          <a:xfrm>
            <a:off x="838200" y="2041285"/>
            <a:ext cx="10515600" cy="4351338"/>
          </a:xfrm>
        </p:spPr>
        <p:txBody>
          <a:bodyPr>
            <a:normAutofit/>
          </a:bodyPr>
          <a:lstStyle/>
          <a:p>
            <a:pPr marL="0" indent="0">
              <a:buNone/>
            </a:pPr>
            <a:r>
              <a:rPr lang="en-GB" sz="3600" dirty="0" smtClean="0">
                <a:solidFill>
                  <a:srgbClr val="2F5597"/>
                </a:solidFill>
                <a:latin typeface="Century Gothic" panose="020B0502020202020204" pitchFamily="34" charset="0"/>
              </a:rPr>
              <a:t>Helen Fitzsimmons, </a:t>
            </a:r>
            <a:r>
              <a:rPr lang="en-GB" sz="3600" i="1" dirty="0">
                <a:solidFill>
                  <a:srgbClr val="2F5597"/>
                </a:solidFill>
                <a:latin typeface="Century Gothic" panose="020B0502020202020204" pitchFamily="34" charset="0"/>
              </a:rPr>
              <a:t>Pastoral support, CKJS</a:t>
            </a:r>
          </a:p>
        </p:txBody>
      </p:sp>
    </p:spTree>
    <p:extLst>
      <p:ext uri="{BB962C8B-B14F-4D97-AF65-F5344CB8AC3E}">
        <p14:creationId xmlns:p14="http://schemas.microsoft.com/office/powerpoint/2010/main" val="35966290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62965"/>
            <a:ext cx="10515600" cy="1325563"/>
          </a:xfrm>
        </p:spPr>
        <p:txBody>
          <a:bodyPr/>
          <a:lstStyle/>
          <a:p>
            <a:r>
              <a:rPr lang="en-GB" dirty="0">
                <a:solidFill>
                  <a:srgbClr val="2F5597"/>
                </a:solidFill>
                <a:latin typeface="Century Gothic" panose="020B0502020202020204" pitchFamily="34" charset="0"/>
              </a:rPr>
              <a:t>Thank you</a:t>
            </a:r>
          </a:p>
        </p:txBody>
      </p:sp>
      <p:sp>
        <p:nvSpPr>
          <p:cNvPr id="3" name="Content Placeholder 2"/>
          <p:cNvSpPr>
            <a:spLocks noGrp="1"/>
          </p:cNvSpPr>
          <p:nvPr>
            <p:ph idx="1"/>
          </p:nvPr>
        </p:nvSpPr>
        <p:spPr>
          <a:xfrm>
            <a:off x="4893365" y="3127651"/>
            <a:ext cx="10515600" cy="4351338"/>
          </a:xfrm>
        </p:spPr>
        <p:txBody>
          <a:bodyPr vert="horz" lIns="91440" tIns="45720" rIns="91440" bIns="45720" rtlCol="0" anchor="t">
            <a:normAutofit/>
          </a:bodyPr>
          <a:lstStyle/>
          <a:p>
            <a:pPr marL="0" indent="0">
              <a:buNone/>
            </a:pPr>
            <a:r>
              <a:rPr lang="en-GB" sz="3600" dirty="0">
                <a:solidFill>
                  <a:srgbClr val="2F5597"/>
                </a:solidFill>
                <a:latin typeface="Century Gothic"/>
              </a:rPr>
              <a:t>Q&amp;A</a:t>
            </a:r>
            <a:endParaRPr lang="en-US" dirty="0"/>
          </a:p>
        </p:txBody>
      </p:sp>
    </p:spTree>
    <p:extLst>
      <p:ext uri="{BB962C8B-B14F-4D97-AF65-F5344CB8AC3E}">
        <p14:creationId xmlns:p14="http://schemas.microsoft.com/office/powerpoint/2010/main" val="24603058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2078</TotalTime>
  <Words>1492</Words>
  <Application>Microsoft Office PowerPoint</Application>
  <PresentationFormat>Widescreen</PresentationFormat>
  <Paragraphs>203</Paragraphs>
  <Slides>25</Slides>
  <Notes>25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Arial</vt:lpstr>
      <vt:lpstr>Bradley Hand ITC</vt:lpstr>
      <vt:lpstr>Calibri</vt:lpstr>
      <vt:lpstr>Calibri Light</vt:lpstr>
      <vt:lpstr>Century Gothic</vt:lpstr>
      <vt:lpstr>Raleway</vt:lpstr>
      <vt:lpstr>Office Theme</vt:lpstr>
      <vt:lpstr>Charlton Kings Infants’ School &amp; Charlton Kings Junior School</vt:lpstr>
      <vt:lpstr>Welcome</vt:lpstr>
      <vt:lpstr>Who can you speak to at school?</vt:lpstr>
      <vt:lpstr>Mindfulness and relaxation techniques</vt:lpstr>
      <vt:lpstr>Supporting Well-being in Our Children</vt:lpstr>
      <vt:lpstr>Know your child and their likes/dislikes</vt:lpstr>
      <vt:lpstr>www.elsa-support.co.uk</vt:lpstr>
      <vt:lpstr>Try not to worry about your child and try not to overprotect them ..</vt:lpstr>
      <vt:lpstr>Experiencing some anxiety is normal!</vt:lpstr>
      <vt:lpstr>But, be careful what you share …</vt:lpstr>
      <vt:lpstr>Control</vt:lpstr>
      <vt:lpstr>Chores – a great way to show your child you trust them!</vt:lpstr>
      <vt:lpstr>PowerPoint Presentation</vt:lpstr>
      <vt:lpstr>Acknowledge, and help your child describe their emotions …</vt:lpstr>
      <vt:lpstr>Understanding and supporting age and stage appropriate emotions</vt:lpstr>
      <vt:lpstr>PowerPoint Presentation</vt:lpstr>
      <vt:lpstr>How the colours are used in school</vt:lpstr>
      <vt:lpstr> How you can support your child and help them with their emotions: </vt:lpstr>
      <vt:lpstr>If you think of behaviour as a way in which children communicate, then it can be helpful to view 'bad' behaviour' as a child's way of trying to express their feelings which we are unable to see.   </vt:lpstr>
      <vt:lpstr>Respect</vt:lpstr>
      <vt:lpstr>Slow down and play</vt:lpstr>
      <vt:lpstr>We need to let children be bored sometimes!!!</vt:lpstr>
      <vt:lpstr>Make time to connect</vt:lpstr>
      <vt:lpstr>Safe space imagery</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Emotion Coaching</dc:title>
  <dc:creator>Nick Jukes</dc:creator>
  <cp:lastModifiedBy>Katie James</cp:lastModifiedBy>
  <cp:revision>447</cp:revision>
  <dcterms:created xsi:type="dcterms:W3CDTF">2021-08-31T10:34:48Z</dcterms:created>
  <dcterms:modified xsi:type="dcterms:W3CDTF">2024-11-27T11:52:44Z</dcterms:modified>
</cp:coreProperties>
</file>