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84" r:id="rId2"/>
    <p:sldId id="307" r:id="rId3"/>
    <p:sldId id="285" r:id="rId4"/>
    <p:sldId id="308" r:id="rId5"/>
    <p:sldId id="313" r:id="rId6"/>
    <p:sldId id="263" r:id="rId7"/>
    <p:sldId id="282" r:id="rId8"/>
    <p:sldId id="283" r:id="rId9"/>
    <p:sldId id="312" r:id="rId10"/>
    <p:sldId id="311" r:id="rId11"/>
    <p:sldId id="262" r:id="rId12"/>
    <p:sldId id="276" r:id="rId13"/>
    <p:sldId id="265" r:id="rId14"/>
    <p:sldId id="264" r:id="rId15"/>
    <p:sldId id="266" r:id="rId16"/>
    <p:sldId id="309" r:id="rId17"/>
    <p:sldId id="310" r:id="rId18"/>
    <p:sldId id="277" r:id="rId19"/>
    <p:sldId id="278" r:id="rId20"/>
    <p:sldId id="279" r:id="rId21"/>
    <p:sldId id="280" r:id="rId22"/>
  </p:sldIdLst>
  <p:sldSz cx="9144000" cy="6858000" type="screen4x3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99C4"/>
    <a:srgbClr val="1499FE"/>
    <a:srgbClr val="01A9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24" autoAdjust="0"/>
    <p:restoredTop sz="94660"/>
  </p:normalViewPr>
  <p:slideViewPr>
    <p:cSldViewPr>
      <p:cViewPr varScale="1">
        <p:scale>
          <a:sx n="122" d="100"/>
          <a:sy n="122" d="100"/>
        </p:scale>
        <p:origin x="175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C5C57DDB-F0CE-4DD7-9C39-A166C399C3E0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EEB949BE-BAAD-431B-B179-F18807330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3831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52A74C1F-7605-49B5-A262-C0AA1EDBA08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52538"/>
            <a:ext cx="450691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1506"/>
            <a:ext cx="5510530" cy="3944868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585C725D-DB61-4102-AB7D-161A08104EC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0257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Demonstrate where to find resources and information on our website – policies and brochures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5C725D-DB61-4102-AB7D-161A08104EC0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1532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5C725D-DB61-4102-AB7D-161A08104EC0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902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4AD2B-22CA-4FFA-8297-F0CAC1D8C7D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70F1-E97D-4721-B18C-35F9F2C19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993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4AD2B-22CA-4FFA-8297-F0CAC1D8C7D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70F1-E97D-4721-B18C-35F9F2C19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5986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4AD2B-22CA-4FFA-8297-F0CAC1D8C7D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70F1-E97D-4721-B18C-35F9F2C19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5309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4AD2B-22CA-4FFA-8297-F0CAC1D8C7D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70F1-E97D-4721-B18C-35F9F2C19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1217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4AD2B-22CA-4FFA-8297-F0CAC1D8C7D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70F1-E97D-4721-B18C-35F9F2C19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0486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4AD2B-22CA-4FFA-8297-F0CAC1D8C7D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70F1-E97D-4721-B18C-35F9F2C19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1104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4AD2B-22CA-4FFA-8297-F0CAC1D8C7D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70F1-E97D-4721-B18C-35F9F2C19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9296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4AD2B-22CA-4FFA-8297-F0CAC1D8C7D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70F1-E97D-4721-B18C-35F9F2C19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8230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4AD2B-22CA-4FFA-8297-F0CAC1D8C7D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70F1-E97D-4721-B18C-35F9F2C19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4899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4AD2B-22CA-4FFA-8297-F0CAC1D8C7D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70F1-E97D-4721-B18C-35F9F2C19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1236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4AD2B-22CA-4FFA-8297-F0CAC1D8C7D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770F1-E97D-4721-B18C-35F9F2C19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6535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A9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4AD2B-22CA-4FFA-8297-F0CAC1D8C7DF}" type="datetimeFigureOut">
              <a:rPr lang="en-GB" smtClean="0"/>
              <a:t>04/06/2025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770F1-E97D-4721-B18C-35F9F2C19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4570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kis.org.uk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ckis.org.uk/new-starters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tartingreception.co.uk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loucestershire.gov.uk/education-and-learning/free-school-meals/" TargetMode="External"/><Relationship Id="rId4" Type="http://schemas.openxmlformats.org/officeDocument/2006/relationships/hyperlink" Target="https://www.gloucestershire.gov.uk/education-and-learning/school-transport-and-free-school-meals/apply-for-free-school-meals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hyperlink" Target="https://www.ckis.org.uk/ckkc-magicbooking" TargetMode="Externa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www.ckis.org.uk/new-starters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vaccinations/nhs-vaccinations-and-when-to-have-them/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AAF44-8891-4EB2-B5BF-6EBB61B46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Welcome to our CKIS family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EA5E2DD-F48E-40B4-AC87-942B887910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1640" y="1628800"/>
            <a:ext cx="6553768" cy="43712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6286F1-D72C-44B9-8938-050FA4D601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5013176"/>
            <a:ext cx="1633064" cy="163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87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589330"/>
            <a:ext cx="8229600" cy="4525963"/>
          </a:xfrm>
        </p:spPr>
        <p:txBody>
          <a:bodyPr>
            <a:normAutofit/>
          </a:bodyPr>
          <a:lstStyle/>
          <a:p>
            <a:r>
              <a:rPr lang="en-GB" sz="4000" dirty="0"/>
              <a:t>Welcome and introductions</a:t>
            </a:r>
          </a:p>
          <a:p>
            <a:r>
              <a:rPr lang="en-GB" sz="4000" dirty="0"/>
              <a:t>School vision and values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endParaRPr lang="en-GB" sz="4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9900" y="332656"/>
            <a:ext cx="1728192" cy="17281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99792" y="4356304"/>
            <a:ext cx="4464496" cy="203132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Mrs James, Mrs Tyler, Mrs Durant &amp; Mrs Evans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Website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Parent handbook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Attendance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Immunisations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Administration information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2287498"/>
            <a:ext cx="4104456" cy="175432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Mr Owens, Mr Waller, PFA and catering: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Meet the Governors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Find out about the PFA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Uniform sale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School lunches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Forest School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22024" y="2287498"/>
            <a:ext cx="3744416" cy="17543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Class teacher/s and Teaching Partner: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School day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Curriculum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Induction information, stay &amp; play and home visit sign 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Induction weeks and workshops</a:t>
            </a:r>
          </a:p>
        </p:txBody>
      </p:sp>
    </p:spTree>
    <p:extLst>
      <p:ext uri="{BB962C8B-B14F-4D97-AF65-F5344CB8AC3E}">
        <p14:creationId xmlns:p14="http://schemas.microsoft.com/office/powerpoint/2010/main" val="3618767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‘The wings to fly, the confidence to try’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Our vision is to provide a safe and inclusive environment where </a:t>
            </a:r>
            <a:r>
              <a:rPr lang="en-GB" i="1" dirty="0"/>
              <a:t>every child </a:t>
            </a:r>
            <a:r>
              <a:rPr lang="en-GB" dirty="0"/>
              <a:t>is given the support to </a:t>
            </a:r>
            <a:r>
              <a:rPr lang="en-GB" i="1" dirty="0"/>
              <a:t>thrive</a:t>
            </a:r>
            <a:r>
              <a:rPr lang="en-GB" dirty="0"/>
              <a:t> as a kind and considerate member of our community. Our children will be </a:t>
            </a:r>
            <a:r>
              <a:rPr lang="en-GB" i="1" dirty="0"/>
              <a:t>passionate learners </a:t>
            </a:r>
            <a:r>
              <a:rPr lang="en-GB" dirty="0"/>
              <a:t>who are </a:t>
            </a:r>
            <a:r>
              <a:rPr lang="en-GB" i="1" dirty="0"/>
              <a:t>independent</a:t>
            </a:r>
            <a:r>
              <a:rPr lang="en-GB" dirty="0"/>
              <a:t> and </a:t>
            </a:r>
            <a:r>
              <a:rPr lang="en-GB" i="1" dirty="0"/>
              <a:t>confident </a:t>
            </a:r>
            <a:r>
              <a:rPr lang="en-GB" dirty="0"/>
              <a:t>when taking managed risks, </a:t>
            </a:r>
            <a:r>
              <a:rPr lang="en-GB" i="1" dirty="0"/>
              <a:t>resilient </a:t>
            </a:r>
            <a:r>
              <a:rPr lang="en-GB" dirty="0"/>
              <a:t>when facing challenges ahead.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340768"/>
            <a:ext cx="1201737" cy="120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6188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836712"/>
            <a:ext cx="7367995" cy="5530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236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Keep the date free!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Our Parents &amp; Friends Association are planning an </a:t>
            </a:r>
            <a:r>
              <a:rPr lang="en-GB" b="1" dirty="0"/>
              <a:t>evening 'Get Together' </a:t>
            </a:r>
            <a:r>
              <a:rPr lang="en-GB" dirty="0"/>
              <a:t>(adults only!) for new families on the evening of </a:t>
            </a:r>
            <a:r>
              <a:rPr lang="en-GB" b="1" dirty="0"/>
              <a:t>Saturday 20th September</a:t>
            </a:r>
            <a:r>
              <a:rPr lang="en-GB" dirty="0"/>
              <a:t> - please do keep the date free - more details to follow!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872" y="3645024"/>
            <a:ext cx="5368652" cy="306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16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School website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5482952" cy="74868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hlinkClick r:id="rId3"/>
              </a:rPr>
              <a:t>http://www.ckis.org.uk/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876256" y="2348880"/>
            <a:ext cx="201622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Visit our website for: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Newsletters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Term dates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Policies…</a:t>
            </a:r>
          </a:p>
          <a:p>
            <a:r>
              <a:rPr lang="en-GB" sz="2400" dirty="0"/>
              <a:t>and much more!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12245" r="3572" b="8164"/>
          <a:stretch/>
        </p:blipFill>
        <p:spPr>
          <a:xfrm>
            <a:off x="323529" y="2636912"/>
            <a:ext cx="6358860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33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B10AD-A436-4A9D-A4CB-C9499E4D1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/>
              <a:t>Information for new families – Reception 2025</a:t>
            </a:r>
            <a:br>
              <a:rPr lang="en-GB" b="1" dirty="0"/>
            </a:br>
            <a:br>
              <a:rPr lang="en-GB" b="1" dirty="0"/>
            </a:br>
            <a:r>
              <a:rPr lang="en-GB" sz="2700" b="1" dirty="0">
                <a:hlinkClick r:id="rId2"/>
              </a:rPr>
              <a:t>https://www.ckis.org.uk/new-starters</a:t>
            </a:r>
            <a:br>
              <a:rPr lang="en-GB" sz="2700" b="1" dirty="0"/>
            </a:br>
            <a:br>
              <a:rPr lang="en-GB" sz="2700" b="1" dirty="0"/>
            </a:br>
            <a:br>
              <a:rPr lang="en-GB" sz="2700" b="1" dirty="0"/>
            </a:br>
            <a:endParaRPr lang="en-GB" sz="27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11725" r="1669" b="10106"/>
          <a:stretch/>
        </p:blipFill>
        <p:spPr>
          <a:xfrm>
            <a:off x="1053952" y="2852936"/>
            <a:ext cx="7200800" cy="3219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86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1476C-EE06-4FA9-A729-D52B33D1C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CKIS Parent Handbook and </a:t>
            </a:r>
            <a:br>
              <a:rPr lang="en-GB" b="1" dirty="0"/>
            </a:br>
            <a:r>
              <a:rPr lang="en-GB" b="1" dirty="0"/>
              <a:t>Welcome pack 2025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5A8CA8D-583B-4102-AD23-345DB43FF8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604" t="13360" r="26666" b="5042"/>
          <a:stretch/>
        </p:blipFill>
        <p:spPr>
          <a:xfrm>
            <a:off x="2699792" y="1484785"/>
            <a:ext cx="3900895" cy="4248472"/>
          </a:xfrm>
        </p:spPr>
      </p:pic>
      <p:sp>
        <p:nvSpPr>
          <p:cNvPr id="4" name="Cloud Callout 3"/>
          <p:cNvSpPr/>
          <p:nvPr/>
        </p:nvSpPr>
        <p:spPr>
          <a:xfrm>
            <a:off x="611560" y="4653136"/>
            <a:ext cx="2736304" cy="1728192"/>
          </a:xfrm>
          <a:prstGeom prst="cloudCallout">
            <a:avLst>
              <a:gd name="adj1" fmla="val -41397"/>
              <a:gd name="adj2" fmla="val 650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Have you completed your registration forms?</a:t>
            </a:r>
          </a:p>
        </p:txBody>
      </p:sp>
    </p:spTree>
    <p:extLst>
      <p:ext uri="{BB962C8B-B14F-4D97-AF65-F5344CB8AC3E}">
        <p14:creationId xmlns:p14="http://schemas.microsoft.com/office/powerpoint/2010/main" val="2098782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Starting Reception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1946" t="14951" r="26731" b="8681"/>
          <a:stretch/>
        </p:blipFill>
        <p:spPr>
          <a:xfrm>
            <a:off x="1259632" y="1484784"/>
            <a:ext cx="3456384" cy="47401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20072" y="2924944"/>
            <a:ext cx="3240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National guidance regarding how families can support their child/</a:t>
            </a:r>
            <a:r>
              <a:rPr lang="en-GB" dirty="0" err="1"/>
              <a:t>ren</a:t>
            </a:r>
            <a:r>
              <a:rPr lang="en-GB" dirty="0"/>
              <a:t> in preparation for starting school - </a:t>
            </a:r>
            <a:r>
              <a:rPr lang="en-GB" dirty="0">
                <a:hlinkClick r:id="rId3"/>
              </a:rPr>
              <a:t>https://startingreception.co.uk/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039755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384E0-140A-7541-8690-465F5FE06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Seesaw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0645B41-3C5A-F213-F2DF-A131CDA06A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9501" y="1367505"/>
            <a:ext cx="5724997" cy="189098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A1F5A3-C5F3-5AA4-E95E-C5F64C9DBC89}"/>
              </a:ext>
            </a:extLst>
          </p:cNvPr>
          <p:cNvSpPr txBox="1"/>
          <p:nvPr/>
        </p:nvSpPr>
        <p:spPr>
          <a:xfrm>
            <a:off x="4866943" y="3652036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communication from/to class teachers is handled through our secure ‘Seesaw’ learning journal.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3E34E3-0BCC-4525-2798-2DA70A6D1127}"/>
              </a:ext>
            </a:extLst>
          </p:cNvPr>
          <p:cNvSpPr txBox="1"/>
          <p:nvPr/>
        </p:nvSpPr>
        <p:spPr>
          <a:xfrm>
            <a:off x="611560" y="4968914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Class teachers regularly share pictures and videos from the week.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C39E83-7FF4-A3BD-E0AE-5EF098220E0C}"/>
              </a:ext>
            </a:extLst>
          </p:cNvPr>
          <p:cNvSpPr txBox="1"/>
          <p:nvPr/>
        </p:nvSpPr>
        <p:spPr>
          <a:xfrm>
            <a:off x="4866943" y="496891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can share news from home and non-urgent messages with the class teachers.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C6D33EF-41E1-F671-3722-454FAD57630D}"/>
              </a:ext>
            </a:extLst>
          </p:cNvPr>
          <p:cNvSpPr txBox="1"/>
          <p:nvPr/>
        </p:nvSpPr>
        <p:spPr>
          <a:xfrm>
            <a:off x="611560" y="3599512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are a paperless school, and all school communication will be sent via Seesaw. </a:t>
            </a:r>
          </a:p>
        </p:txBody>
      </p:sp>
    </p:spTree>
    <p:extLst>
      <p:ext uri="{BB962C8B-B14F-4D97-AF65-F5344CB8AC3E}">
        <p14:creationId xmlns:p14="http://schemas.microsoft.com/office/powerpoint/2010/main" val="1217796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Attendance and absence: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2149" y="2864198"/>
            <a:ext cx="9903598" cy="44033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85" t="33762" r="36375" b="20857"/>
          <a:stretch>
            <a:fillRect/>
          </a:stretch>
        </p:blipFill>
        <p:spPr bwMode="auto">
          <a:xfrm>
            <a:off x="1793810" y="1268760"/>
            <a:ext cx="5616624" cy="543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5319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1143000"/>
          </a:xfrm>
        </p:spPr>
        <p:txBody>
          <a:bodyPr>
            <a:noAutofit/>
          </a:bodyPr>
          <a:lstStyle/>
          <a:p>
            <a:r>
              <a:rPr lang="en-GB" sz="3600" b="1" dirty="0"/>
              <a:t>Pupil premium – is your child entitled to Pupil Premium funding?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35" t="14817" r="9291" b="11158"/>
          <a:stretch/>
        </p:blipFill>
        <p:spPr bwMode="auto">
          <a:xfrm>
            <a:off x="1691680" y="1380037"/>
            <a:ext cx="6120680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89856" y="5805264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Apply online:  </a:t>
            </a:r>
            <a:endParaRPr lang="en-GB" dirty="0">
              <a:hlinkClick r:id="rId4"/>
            </a:endParaRPr>
          </a:p>
          <a:p>
            <a:r>
              <a:rPr lang="en-GB" dirty="0">
                <a:hlinkClick r:id="rId5"/>
              </a:rPr>
              <a:t>https://www.gloucestershire.gov.uk/education-and-learning/free-school-meals/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396962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parseq.com/wp-content/uploads/2015/06/cool_milk_logo_CMY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554067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2587521" y="2526424"/>
            <a:ext cx="3600400" cy="1512168"/>
          </a:xfrm>
          <a:prstGeom prst="wedgeEllipseCallout">
            <a:avLst>
              <a:gd name="adj1" fmla="val 70254"/>
              <a:gd name="adj2" fmla="val -155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Would you like your child to have free milk until they are 5?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757965" y="332656"/>
            <a:ext cx="3024336" cy="1747529"/>
          </a:xfrm>
          <a:prstGeom prst="wedgeEllipseCallout">
            <a:avLst>
              <a:gd name="adj1" fmla="val 75016"/>
              <a:gd name="adj2" fmla="val -314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school uniform should I buy?  Does it need to be branded??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10099" y="3946222"/>
            <a:ext cx="27363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Delicious school lunches</a:t>
            </a:r>
          </a:p>
        </p:txBody>
      </p:sp>
      <p:sp>
        <p:nvSpPr>
          <p:cNvPr id="2" name="AutoShape 2" descr="Image result for universal unifor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1D4AB33-DAD8-4509-9B3E-AE6A883FB6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25" t="16398" r="12201" b="35825"/>
          <a:stretch/>
        </p:blipFill>
        <p:spPr>
          <a:xfrm>
            <a:off x="3764389" y="4539326"/>
            <a:ext cx="4824536" cy="199120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7C2DE08-6FBD-4684-A7E7-3AE491551C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475" t="54725" r="72837" b="28738"/>
          <a:stretch/>
        </p:blipFill>
        <p:spPr>
          <a:xfrm>
            <a:off x="683634" y="5031918"/>
            <a:ext cx="2736304" cy="14113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91CA09-8707-B9A7-4BE3-9DFAE27D4C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6016" y="327471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094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/>
              <a:t>CKIS Before and After School club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863" y="4554086"/>
            <a:ext cx="2425169" cy="18113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793" y="1143159"/>
            <a:ext cx="2451342" cy="18309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12" y="2694366"/>
            <a:ext cx="2533680" cy="189244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86246" y="5136616"/>
            <a:ext cx="6140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/>
              <a:t>Sessions at ‘Kids Club’ will be open for booking on </a:t>
            </a:r>
            <a:r>
              <a:rPr lang="en-GB" sz="2000" b="1" u="sng" dirty="0"/>
              <a:t>Monday 1</a:t>
            </a:r>
            <a:r>
              <a:rPr lang="en-GB" sz="2000" b="1" u="sng" baseline="30000" dirty="0"/>
              <a:t>st</a:t>
            </a:r>
            <a:r>
              <a:rPr lang="en-GB" sz="2000" b="1" u="sng" dirty="0"/>
              <a:t> July  from 7pm </a:t>
            </a:r>
            <a:r>
              <a:rPr lang="en-GB" sz="2000" b="1" dirty="0"/>
              <a:t>via ‘Magic Booking’ online. </a:t>
            </a:r>
          </a:p>
        </p:txBody>
      </p:sp>
      <p:sp>
        <p:nvSpPr>
          <p:cNvPr id="7" name="Rectangle 6"/>
          <p:cNvSpPr/>
          <p:nvPr/>
        </p:nvSpPr>
        <p:spPr>
          <a:xfrm>
            <a:off x="422466" y="1186425"/>
            <a:ext cx="4357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5"/>
              </a:rPr>
              <a:t>https://www.ckis.org.uk/ckkc-magicbooking</a:t>
            </a:r>
            <a:r>
              <a:rPr lang="en-GB" dirty="0"/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246" y="1829410"/>
            <a:ext cx="4508168" cy="2679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3924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Enrichment: </a:t>
            </a:r>
            <a:br>
              <a:rPr lang="en-GB" dirty="0"/>
            </a:br>
            <a:r>
              <a:rPr lang="en-GB" sz="2800" dirty="0"/>
              <a:t>£60 voluntary contribution annually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87" y="1340767"/>
            <a:ext cx="3549730" cy="237626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995" y="1340767"/>
            <a:ext cx="3720940" cy="24908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05064"/>
            <a:ext cx="3618233" cy="24221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312" y="3866249"/>
            <a:ext cx="3692395" cy="276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88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Induction weeks and parental information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80728" y="5517232"/>
            <a:ext cx="7982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</a:rPr>
              <a:t>We will provide wraparound care for a maximum of 30 pupils each day once they have started school from Monday 8</a:t>
            </a:r>
            <a:r>
              <a:rPr lang="en-GB" b="1" baseline="30000" dirty="0">
                <a:solidFill>
                  <a:srgbClr val="002060"/>
                </a:solidFill>
              </a:rPr>
              <a:t>th</a:t>
            </a:r>
            <a:r>
              <a:rPr lang="en-GB" b="1" dirty="0">
                <a:solidFill>
                  <a:srgbClr val="002060"/>
                </a:solidFill>
              </a:rPr>
              <a:t> or Wednesday 10</a:t>
            </a:r>
            <a:r>
              <a:rPr lang="en-GB" b="1" baseline="30000" dirty="0">
                <a:solidFill>
                  <a:srgbClr val="002060"/>
                </a:solidFill>
              </a:rPr>
              <a:t>th</a:t>
            </a:r>
            <a:r>
              <a:rPr lang="en-GB" b="1" dirty="0">
                <a:solidFill>
                  <a:srgbClr val="002060"/>
                </a:solidFill>
              </a:rPr>
              <a:t> during the afternoon sessions – further information is included in the ‘Wraparound Care during YR induction’ letter which can be found </a:t>
            </a:r>
            <a:r>
              <a:rPr lang="en-GB" b="1" dirty="0">
                <a:solidFill>
                  <a:srgbClr val="002060"/>
                </a:solidFill>
                <a:hlinkClick r:id="rId2"/>
              </a:rPr>
              <a:t>here</a:t>
            </a:r>
            <a:r>
              <a:rPr lang="en-GB" b="1" dirty="0">
                <a:solidFill>
                  <a:srgbClr val="002060"/>
                </a:solidFill>
              </a:rPr>
              <a:t> on our website.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41947" t="38816" r="25836" b="34137"/>
          <a:stretch/>
        </p:blipFill>
        <p:spPr>
          <a:xfrm>
            <a:off x="683568" y="1700808"/>
            <a:ext cx="7632848" cy="360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011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0291"/>
            <a:ext cx="8229600" cy="1143000"/>
          </a:xfrm>
        </p:spPr>
        <p:txBody>
          <a:bodyPr/>
          <a:lstStyle/>
          <a:p>
            <a:r>
              <a:rPr lang="en-GB" b="1" dirty="0"/>
              <a:t>NHS information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4157803" cy="5745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05918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CC_1903 Public Health Pre-School Immunisation Campaign Image.jpg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917"/>
          <a:stretch/>
        </p:blipFill>
        <p:spPr>
          <a:xfrm>
            <a:off x="0" y="640"/>
            <a:ext cx="9144000" cy="68573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779912" y="2492896"/>
            <a:ext cx="5256584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Key Message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Is your child ready for school? Are they up to date with their vaccination?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Before they start school they should have had their 2</a:t>
            </a:r>
            <a:r>
              <a:rPr lang="en-GB" sz="20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Measles, Mumps, and Rubella (MMR) and their vaccination for diphtheria, tetanus, whooping cough and polio  (DTaP/IPV)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Unsure? Check your child’s vaccination status with your GP Surgery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2" y="116632"/>
            <a:ext cx="3399022" cy="73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3329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CC_1903 Public Health Pre-School Immunisation Campaign Image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7"/>
          <a:stretch/>
        </p:blipFill>
        <p:spPr>
          <a:xfrm>
            <a:off x="0" y="-346582"/>
            <a:ext cx="9144000" cy="72045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1840" y="2132857"/>
            <a:ext cx="6012160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Why is vaccination important?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Protects our children against deadly diseases: measles, mumps, rubella, tetanus, polio…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These diseases are rare because of our the success of our vaccination programme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High rates of vaccination protect everyone: our children, older people, families, and our communities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Uptake of some vaccinations have declined in Gloucestershire. This has resulted in cases of measles, with some children admitted to hospital with serious complications.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2" y="116632"/>
            <a:ext cx="3399022" cy="73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979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CC_1903 Public Health Pre-School Immunisation Campaign Image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7"/>
          <a:stretch/>
        </p:blipFill>
        <p:spPr>
          <a:xfrm>
            <a:off x="0" y="-171401"/>
            <a:ext cx="9144000" cy="70176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91880" y="2348880"/>
            <a:ext cx="5472608" cy="361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What do I do now?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If unsure that your child is protected, check with their GP Surgery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If your child is missing a vaccination, don’t worry, arrange a catch up vaccination with the GP Surgery before your child starts school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Find more information on the NHS Choices website, just search “vaccination”.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2" y="116632"/>
            <a:ext cx="3399022" cy="73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4029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CC_1903 Public Health Pre-School Immunisation Campaign Image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7"/>
          <a:stretch/>
        </p:blipFill>
        <p:spPr>
          <a:xfrm>
            <a:off x="0" y="640"/>
            <a:ext cx="9144000" cy="685736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55976" y="2360206"/>
            <a:ext cx="4104456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The Vaccination schedule can be found at :-</a:t>
            </a: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https://www.nhs.uk/vaccinations/nhs-vaccinations-and-when-to-have-them/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2" y="116632"/>
            <a:ext cx="3399022" cy="73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05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1671</TotalTime>
  <Words>753</Words>
  <Application>Microsoft Office PowerPoint</Application>
  <PresentationFormat>On-screen Show (4:3)</PresentationFormat>
  <Paragraphs>79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Office Theme</vt:lpstr>
      <vt:lpstr>Welcome to our CKIS family</vt:lpstr>
      <vt:lpstr>PowerPoint Presentation</vt:lpstr>
      <vt:lpstr>‘The wings to fly, the confidence to try’</vt:lpstr>
      <vt:lpstr>PowerPoint Presentation</vt:lpstr>
      <vt:lpstr>Keep the date free! </vt:lpstr>
      <vt:lpstr>School website</vt:lpstr>
      <vt:lpstr> Information for new families – Reception 2025  https://www.ckis.org.uk/new-starters   </vt:lpstr>
      <vt:lpstr>CKIS Parent Handbook and  Welcome pack 2025</vt:lpstr>
      <vt:lpstr>Starting Reception</vt:lpstr>
      <vt:lpstr>Seesaw </vt:lpstr>
      <vt:lpstr>Attendance and absence:</vt:lpstr>
      <vt:lpstr>Pupil premium – is your child entitled to Pupil Premium funding?</vt:lpstr>
      <vt:lpstr>PowerPoint Presentation</vt:lpstr>
      <vt:lpstr>PowerPoint Presentation</vt:lpstr>
      <vt:lpstr>Enrichment:  £60 voluntary contribution annually</vt:lpstr>
      <vt:lpstr>Induction weeks and parental information</vt:lpstr>
      <vt:lpstr>NHS information</vt:lpstr>
      <vt:lpstr>PowerPoint Presentation</vt:lpstr>
      <vt:lpstr>PowerPoint Presentation</vt:lpstr>
      <vt:lpstr>PowerPoint Presentation</vt:lpstr>
      <vt:lpstr>PowerPoint Presentation</vt:lpstr>
    </vt:vector>
  </TitlesOfParts>
  <Company>IMS3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Adenle, Toni</dc:creator>
  <cp:lastModifiedBy>Sara Durant</cp:lastModifiedBy>
  <cp:revision>82</cp:revision>
  <cp:lastPrinted>2022-06-09T10:45:59Z</cp:lastPrinted>
  <dcterms:created xsi:type="dcterms:W3CDTF">2017-04-07T12:04:33Z</dcterms:created>
  <dcterms:modified xsi:type="dcterms:W3CDTF">2025-06-04T08:54:49Z</dcterms:modified>
</cp:coreProperties>
</file>