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56" r:id="rId5"/>
    <p:sldId id="257" r:id="rId6"/>
    <p:sldId id="275" r:id="rId7"/>
    <p:sldId id="258" r:id="rId8"/>
    <p:sldId id="259" r:id="rId9"/>
    <p:sldId id="273" r:id="rId10"/>
    <p:sldId id="271" r:id="rId11"/>
    <p:sldId id="270" r:id="rId12"/>
    <p:sldId id="262" r:id="rId13"/>
    <p:sldId id="263" r:id="rId14"/>
    <p:sldId id="277" r:id="rId15"/>
    <p:sldId id="260" r:id="rId16"/>
    <p:sldId id="284" r:id="rId17"/>
    <p:sldId id="285" r:id="rId18"/>
    <p:sldId id="261" r:id="rId19"/>
    <p:sldId id="276" r:id="rId20"/>
    <p:sldId id="278" r:id="rId21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BD96C62-6974-47DA-80D1-D9046AB05B70}">
          <p14:sldIdLst>
            <p14:sldId id="256"/>
            <p14:sldId id="257"/>
            <p14:sldId id="275"/>
            <p14:sldId id="258"/>
            <p14:sldId id="259"/>
            <p14:sldId id="273"/>
            <p14:sldId id="271"/>
            <p14:sldId id="270"/>
            <p14:sldId id="262"/>
            <p14:sldId id="263"/>
            <p14:sldId id="277"/>
            <p14:sldId id="260"/>
            <p14:sldId id="284"/>
            <p14:sldId id="285"/>
            <p14:sldId id="261"/>
            <p14:sldId id="276"/>
            <p14:sldId id="278"/>
          </p14:sldIdLst>
        </p14:section>
        <p14:section name="Untitled Section" id="{71D546CC-EA33-454B-9BAE-9CA29D3F69B4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54C655-B054-4F5C-937E-F55353B8C9AB}" v="76" dt="2026-09-08T12:56:32.2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yn Wynn" userId="eeee18dd-f787-4210-b0c5-b5a859b452ab" providerId="ADAL" clId="{EAF4DB59-854B-4D5B-A61C-62DA28831438}"/>
    <pc:docChg chg="undo redo custSel modSld sldOrd">
      <pc:chgData name="Elyn Wynn" userId="eeee18dd-f787-4210-b0c5-b5a859b452ab" providerId="ADAL" clId="{EAF4DB59-854B-4D5B-A61C-62DA28831438}" dt="2026-09-08T12:56:32.269" v="76"/>
      <pc:docMkLst>
        <pc:docMk/>
      </pc:docMkLst>
      <pc:sldChg chg="modSp mod">
        <pc:chgData name="Elyn Wynn" userId="eeee18dd-f787-4210-b0c5-b5a859b452ab" providerId="ADAL" clId="{EAF4DB59-854B-4D5B-A61C-62DA28831438}" dt="2026-09-08T12:47:50.045" v="4" actId="1076"/>
        <pc:sldMkLst>
          <pc:docMk/>
          <pc:sldMk cId="3476223672" sldId="257"/>
        </pc:sldMkLst>
        <pc:spChg chg="mod">
          <ac:chgData name="Elyn Wynn" userId="eeee18dd-f787-4210-b0c5-b5a859b452ab" providerId="ADAL" clId="{EAF4DB59-854B-4D5B-A61C-62DA28831438}" dt="2026-09-08T12:47:46.728" v="3" actId="1076"/>
          <ac:spMkLst>
            <pc:docMk/>
            <pc:sldMk cId="3476223672" sldId="257"/>
            <ac:spMk id="6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47:50.045" v="4" actId="1076"/>
          <ac:spMkLst>
            <pc:docMk/>
            <pc:sldMk cId="3476223672" sldId="257"/>
            <ac:spMk id="7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48:26.212" v="14" actId="113"/>
        <pc:sldMkLst>
          <pc:docMk/>
          <pc:sldMk cId="777836307" sldId="258"/>
        </pc:sldMkLst>
        <pc:spChg chg="mod">
          <ac:chgData name="Elyn Wynn" userId="eeee18dd-f787-4210-b0c5-b5a859b452ab" providerId="ADAL" clId="{EAF4DB59-854B-4D5B-A61C-62DA28831438}" dt="2026-09-08T12:48:26.212" v="14" actId="113"/>
          <ac:spMkLst>
            <pc:docMk/>
            <pc:sldMk cId="777836307" sldId="258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48:13.660" v="10" actId="1076"/>
          <ac:spMkLst>
            <pc:docMk/>
            <pc:sldMk cId="777836307" sldId="258"/>
            <ac:spMk id="6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48:49.525" v="21" actId="20577"/>
        <pc:sldMkLst>
          <pc:docMk/>
          <pc:sldMk cId="487613840" sldId="259"/>
        </pc:sldMkLst>
        <pc:spChg chg="mod">
          <ac:chgData name="Elyn Wynn" userId="eeee18dd-f787-4210-b0c5-b5a859b452ab" providerId="ADAL" clId="{EAF4DB59-854B-4D5B-A61C-62DA28831438}" dt="2026-09-08T12:48:49.525" v="21" actId="20577"/>
          <ac:spMkLst>
            <pc:docMk/>
            <pc:sldMk cId="487613840" sldId="259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48:43.484" v="17" actId="1076"/>
          <ac:spMkLst>
            <pc:docMk/>
            <pc:sldMk cId="487613840" sldId="259"/>
            <ac:spMk id="6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49:28.683" v="28" actId="1076"/>
        <pc:sldMkLst>
          <pc:docMk/>
          <pc:sldMk cId="968332334" sldId="260"/>
        </pc:sldMkLst>
        <pc:spChg chg="mod">
          <ac:chgData name="Elyn Wynn" userId="eeee18dd-f787-4210-b0c5-b5a859b452ab" providerId="ADAL" clId="{EAF4DB59-854B-4D5B-A61C-62DA28831438}" dt="2026-09-08T12:49:28.683" v="28" actId="1076"/>
          <ac:spMkLst>
            <pc:docMk/>
            <pc:sldMk cId="968332334" sldId="260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49:26.349" v="27" actId="1076"/>
          <ac:spMkLst>
            <pc:docMk/>
            <pc:sldMk cId="968332334" sldId="260"/>
            <ac:spMk id="7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51:32.709" v="62" actId="2711"/>
        <pc:sldMkLst>
          <pc:docMk/>
          <pc:sldMk cId="1159386007" sldId="261"/>
        </pc:sldMkLst>
        <pc:spChg chg="mod">
          <ac:chgData name="Elyn Wynn" userId="eeee18dd-f787-4210-b0c5-b5a859b452ab" providerId="ADAL" clId="{EAF4DB59-854B-4D5B-A61C-62DA28831438}" dt="2026-09-08T12:51:32.709" v="62" actId="2711"/>
          <ac:spMkLst>
            <pc:docMk/>
            <pc:sldMk cId="1159386007" sldId="261"/>
            <ac:spMk id="6" creationId="{00000000-0000-0000-0000-000000000000}"/>
          </ac:spMkLst>
        </pc:spChg>
      </pc:sldChg>
      <pc:sldChg chg="ord">
        <pc:chgData name="Elyn Wynn" userId="eeee18dd-f787-4210-b0c5-b5a859b452ab" providerId="ADAL" clId="{EAF4DB59-854B-4D5B-A61C-62DA28831438}" dt="2026-09-08T12:56:32.269" v="76"/>
        <pc:sldMkLst>
          <pc:docMk/>
          <pc:sldMk cId="718655486" sldId="262"/>
        </pc:sldMkLst>
      </pc:sldChg>
      <pc:sldChg chg="ord">
        <pc:chgData name="Elyn Wynn" userId="eeee18dd-f787-4210-b0c5-b5a859b452ab" providerId="ADAL" clId="{EAF4DB59-854B-4D5B-A61C-62DA28831438}" dt="2026-09-08T12:56:32.269" v="76"/>
        <pc:sldMkLst>
          <pc:docMk/>
          <pc:sldMk cId="4084678371" sldId="263"/>
        </pc:sldMkLst>
      </pc:sldChg>
      <pc:sldChg chg="ord">
        <pc:chgData name="Elyn Wynn" userId="eeee18dd-f787-4210-b0c5-b5a859b452ab" providerId="ADAL" clId="{EAF4DB59-854B-4D5B-A61C-62DA28831438}" dt="2026-09-08T12:56:32.269" v="76"/>
        <pc:sldMkLst>
          <pc:docMk/>
          <pc:sldMk cId="866970429" sldId="270"/>
        </pc:sldMkLst>
      </pc:sldChg>
      <pc:sldChg chg="modSp mod ord">
        <pc:chgData name="Elyn Wynn" userId="eeee18dd-f787-4210-b0c5-b5a859b452ab" providerId="ADAL" clId="{EAF4DB59-854B-4D5B-A61C-62DA28831438}" dt="2026-09-08T12:56:32.269" v="76"/>
        <pc:sldMkLst>
          <pc:docMk/>
          <pc:sldMk cId="2392716457" sldId="271"/>
        </pc:sldMkLst>
        <pc:spChg chg="mod">
          <ac:chgData name="Elyn Wynn" userId="eeee18dd-f787-4210-b0c5-b5a859b452ab" providerId="ADAL" clId="{EAF4DB59-854B-4D5B-A61C-62DA28831438}" dt="2026-09-08T12:51:10.680" v="59" actId="1076"/>
          <ac:spMkLst>
            <pc:docMk/>
            <pc:sldMk cId="2392716457" sldId="271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1:07.696" v="58" actId="1076"/>
          <ac:spMkLst>
            <pc:docMk/>
            <pc:sldMk cId="2392716457" sldId="271"/>
            <ac:spMk id="7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49:08.806" v="24" actId="1076"/>
        <pc:sldMkLst>
          <pc:docMk/>
          <pc:sldMk cId="3374649029" sldId="273"/>
        </pc:sldMkLst>
        <pc:spChg chg="mod">
          <ac:chgData name="Elyn Wynn" userId="eeee18dd-f787-4210-b0c5-b5a859b452ab" providerId="ADAL" clId="{EAF4DB59-854B-4D5B-A61C-62DA28831438}" dt="2026-09-08T12:49:08.806" v="24" actId="1076"/>
          <ac:spMkLst>
            <pc:docMk/>
            <pc:sldMk cId="3374649029" sldId="273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48:56.882" v="22" actId="1076"/>
          <ac:spMkLst>
            <pc:docMk/>
            <pc:sldMk cId="3374649029" sldId="273"/>
            <ac:spMk id="6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48:58.929" v="23" actId="1076"/>
          <ac:spMkLst>
            <pc:docMk/>
            <pc:sldMk cId="3374649029" sldId="273"/>
            <ac:spMk id="7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48:32.920" v="15" actId="113"/>
        <pc:sldMkLst>
          <pc:docMk/>
          <pc:sldMk cId="3696548556" sldId="275"/>
        </pc:sldMkLst>
        <pc:spChg chg="mod">
          <ac:chgData name="Elyn Wynn" userId="eeee18dd-f787-4210-b0c5-b5a859b452ab" providerId="ADAL" clId="{EAF4DB59-854B-4D5B-A61C-62DA28831438}" dt="2026-09-08T12:48:01.994" v="6" actId="1076"/>
          <ac:spMkLst>
            <pc:docMk/>
            <pc:sldMk cId="3696548556" sldId="275"/>
            <ac:spMk id="6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48:32.920" v="15" actId="113"/>
          <ac:spMkLst>
            <pc:docMk/>
            <pc:sldMk cId="3696548556" sldId="275"/>
            <ac:spMk id="7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51:54.532" v="72" actId="1076"/>
        <pc:sldMkLst>
          <pc:docMk/>
          <pc:sldMk cId="2391465607" sldId="276"/>
        </pc:sldMkLst>
        <pc:spChg chg="mod">
          <ac:chgData name="Elyn Wynn" userId="eeee18dd-f787-4210-b0c5-b5a859b452ab" providerId="ADAL" clId="{EAF4DB59-854B-4D5B-A61C-62DA28831438}" dt="2026-09-08T12:51:54.532" v="72" actId="1076"/>
          <ac:spMkLst>
            <pc:docMk/>
            <pc:sldMk cId="2391465607" sldId="276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1:51.840" v="71" actId="1076"/>
          <ac:spMkLst>
            <pc:docMk/>
            <pc:sldMk cId="2391465607" sldId="276"/>
            <ac:spMk id="7" creationId="{00000000-0000-0000-0000-000000000000}"/>
          </ac:spMkLst>
        </pc:spChg>
      </pc:sldChg>
      <pc:sldChg chg="ord">
        <pc:chgData name="Elyn Wynn" userId="eeee18dd-f787-4210-b0c5-b5a859b452ab" providerId="ADAL" clId="{EAF4DB59-854B-4D5B-A61C-62DA28831438}" dt="2026-09-08T12:56:32.269" v="76"/>
        <pc:sldMkLst>
          <pc:docMk/>
          <pc:sldMk cId="3164164639" sldId="277"/>
        </pc:sldMkLst>
      </pc:sldChg>
      <pc:sldChg chg="modSp mod">
        <pc:chgData name="Elyn Wynn" userId="eeee18dd-f787-4210-b0c5-b5a859b452ab" providerId="ADAL" clId="{EAF4DB59-854B-4D5B-A61C-62DA28831438}" dt="2026-09-08T12:52:06.959" v="74" actId="113"/>
        <pc:sldMkLst>
          <pc:docMk/>
          <pc:sldMk cId="2166893451" sldId="278"/>
        </pc:sldMkLst>
        <pc:spChg chg="mod">
          <ac:chgData name="Elyn Wynn" userId="eeee18dd-f787-4210-b0c5-b5a859b452ab" providerId="ADAL" clId="{EAF4DB59-854B-4D5B-A61C-62DA28831438}" dt="2026-09-08T12:52:06.959" v="74" actId="113"/>
          <ac:spMkLst>
            <pc:docMk/>
            <pc:sldMk cId="2166893451" sldId="278"/>
            <ac:spMk id="5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50:29.971" v="43" actId="1076"/>
        <pc:sldMkLst>
          <pc:docMk/>
          <pc:sldMk cId="3287080356" sldId="284"/>
        </pc:sldMkLst>
        <pc:spChg chg="mod">
          <ac:chgData name="Elyn Wynn" userId="eeee18dd-f787-4210-b0c5-b5a859b452ab" providerId="ADAL" clId="{EAF4DB59-854B-4D5B-A61C-62DA28831438}" dt="2026-09-08T12:49:55.760" v="32" actId="1076"/>
          <ac:spMkLst>
            <pc:docMk/>
            <pc:sldMk cId="3287080356" sldId="284"/>
            <ac:spMk id="2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0:26.510" v="41" actId="14100"/>
          <ac:spMkLst>
            <pc:docMk/>
            <pc:sldMk cId="3287080356" sldId="284"/>
            <ac:spMk id="5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0:03.904" v="36" actId="1076"/>
          <ac:spMkLst>
            <pc:docMk/>
            <pc:sldMk cId="3287080356" sldId="284"/>
            <ac:spMk id="6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0:29.971" v="43" actId="1076"/>
          <ac:spMkLst>
            <pc:docMk/>
            <pc:sldMk cId="3287080356" sldId="284"/>
            <ac:spMk id="7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0:08.513" v="38" actId="1076"/>
          <ac:spMkLst>
            <pc:docMk/>
            <pc:sldMk cId="3287080356" sldId="284"/>
            <ac:spMk id="8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0:23.115" v="40" actId="14100"/>
          <ac:spMkLst>
            <pc:docMk/>
            <pc:sldMk cId="3287080356" sldId="284"/>
            <ac:spMk id="9" creationId="{00000000-0000-0000-0000-000000000000}"/>
          </ac:spMkLst>
        </pc:spChg>
        <pc:spChg chg="mod">
          <ac:chgData name="Elyn Wynn" userId="eeee18dd-f787-4210-b0c5-b5a859b452ab" providerId="ADAL" clId="{EAF4DB59-854B-4D5B-A61C-62DA28831438}" dt="2026-09-08T12:50:19.514" v="39" actId="207"/>
          <ac:spMkLst>
            <pc:docMk/>
            <pc:sldMk cId="3287080356" sldId="284"/>
            <ac:spMk id="11" creationId="{00000000-0000-0000-0000-000000000000}"/>
          </ac:spMkLst>
        </pc:spChg>
      </pc:sldChg>
      <pc:sldChg chg="modSp mod">
        <pc:chgData name="Elyn Wynn" userId="eeee18dd-f787-4210-b0c5-b5a859b452ab" providerId="ADAL" clId="{EAF4DB59-854B-4D5B-A61C-62DA28831438}" dt="2026-09-08T12:50:44.468" v="47" actId="1076"/>
        <pc:sldMkLst>
          <pc:docMk/>
          <pc:sldMk cId="2999790716" sldId="285"/>
        </pc:sldMkLst>
        <pc:spChg chg="mod">
          <ac:chgData name="Elyn Wynn" userId="eeee18dd-f787-4210-b0c5-b5a859b452ab" providerId="ADAL" clId="{EAF4DB59-854B-4D5B-A61C-62DA28831438}" dt="2026-09-08T12:50:44.468" v="47" actId="1076"/>
          <ac:spMkLst>
            <pc:docMk/>
            <pc:sldMk cId="2999790716" sldId="285"/>
            <ac:spMk id="3" creationId="{00000000-0000-0000-0000-000000000000}"/>
          </ac:spMkLst>
        </pc:spChg>
      </pc:sldChg>
    </pc:docChg>
  </pc:docChgLst>
  <pc:docChgLst>
    <pc:chgData name="Nicky Jones" userId="a765ce49-87fb-4266-b434-900ff07f0ac4" providerId="ADAL" clId="{12FC6A4D-55BF-4E0F-9818-FEA5880B658C}"/>
    <pc:docChg chg="modSld">
      <pc:chgData name="Nicky Jones" userId="a765ce49-87fb-4266-b434-900ff07f0ac4" providerId="ADAL" clId="{12FC6A4D-55BF-4E0F-9818-FEA5880B658C}" dt="2026-09-07T13:22:51.694" v="10" actId="20577"/>
      <pc:docMkLst>
        <pc:docMk/>
      </pc:docMkLst>
      <pc:sldChg chg="modSp mod">
        <pc:chgData name="Nicky Jones" userId="a765ce49-87fb-4266-b434-900ff07f0ac4" providerId="ADAL" clId="{12FC6A4D-55BF-4E0F-9818-FEA5880B658C}" dt="2026-09-07T13:22:51.694" v="10" actId="20577"/>
        <pc:sldMkLst>
          <pc:docMk/>
          <pc:sldMk cId="968332334" sldId="260"/>
        </pc:sldMkLst>
        <pc:spChg chg="mod">
          <ac:chgData name="Nicky Jones" userId="a765ce49-87fb-4266-b434-900ff07f0ac4" providerId="ADAL" clId="{12FC6A4D-55BF-4E0F-9818-FEA5880B658C}" dt="2026-09-07T13:22:51.694" v="10" actId="20577"/>
          <ac:spMkLst>
            <pc:docMk/>
            <pc:sldMk cId="968332334" sldId="260"/>
            <ac:spMk id="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0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FAD5B-2D61-4716-86A8-705709A20247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6613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0" y="6456613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B84DD-ACA9-4E42-803C-41C37F81C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96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1352F-D762-43B0-8CA5-1C63773A14D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0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E69B65-91A1-4038-AF1C-253B0C3CB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1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616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918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750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033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171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17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38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7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700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7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2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10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56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06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4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815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750DD-950A-458B-9C19-AB933259AE0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1B080-82DE-4E9E-88E6-38A478B67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14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>
                <a:latin typeface="SassoonPrimaryInfant" pitchFamily="2" charset="0"/>
                <a:cs typeface="Aharoni" pitchFamily="2" charset="-79"/>
              </a:rPr>
              <a:t>Teaching Mathematics at Charlton Kings Infants’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>
                <a:latin typeface="SassoonPrimaryInfant" pitchFamily="2" charset="0"/>
                <a:cs typeface="Arial" panose="020B0604020202020204" pitchFamily="34" charset="0"/>
              </a:rPr>
              <a:t>Parent Workshops</a:t>
            </a:r>
          </a:p>
          <a:p>
            <a:r>
              <a:rPr lang="en-GB" b="1">
                <a:latin typeface="SassoonPrimaryInfant" pitchFamily="2" charset="0"/>
                <a:cs typeface="Arial" panose="020B0604020202020204" pitchFamily="34" charset="0"/>
              </a:rPr>
              <a:t>September 2026</a:t>
            </a:r>
          </a:p>
        </p:txBody>
      </p:sp>
      <p:pic>
        <p:nvPicPr>
          <p:cNvPr id="1025" name="Picture 1" descr="Charlton Kings Infants School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293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863588" y="1340768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Aims of the Session: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459037"/>
            <a:ext cx="8229600" cy="3196952"/>
          </a:xfrm>
        </p:spPr>
        <p:txBody>
          <a:bodyPr>
            <a:noAutofit/>
          </a:bodyPr>
          <a:lstStyle/>
          <a:p>
            <a:r>
              <a:rPr lang="en-GB" sz="2800">
                <a:latin typeface="SassoonPrimaryInfant" pitchFamily="2" charset="0"/>
                <a:cs typeface="Arial" pitchFamily="34" charset="0"/>
              </a:rPr>
              <a:t>To understand the expectations by the end of YR</a:t>
            </a:r>
          </a:p>
          <a:p>
            <a:pPr marL="0" indent="0">
              <a:buNone/>
            </a:pPr>
            <a:endParaRPr lang="en-GB" sz="2800">
              <a:latin typeface="SassoonPrimaryInfant" pitchFamily="2" charset="0"/>
              <a:cs typeface="Arial" pitchFamily="34" charset="0"/>
            </a:endParaRPr>
          </a:p>
          <a:p>
            <a:r>
              <a:rPr lang="en-GB" sz="2800">
                <a:latin typeface="SassoonPrimaryInfant" pitchFamily="2" charset="0"/>
                <a:cs typeface="Arial" pitchFamily="34" charset="0"/>
              </a:rPr>
              <a:t>To understand how mathematics is taught at CKIS</a:t>
            </a:r>
          </a:p>
          <a:p>
            <a:endParaRPr lang="en-GB" sz="2800">
              <a:latin typeface="SassoonPrimaryInfant" pitchFamily="2" charset="0"/>
              <a:cs typeface="Arial" pitchFamily="34" charset="0"/>
            </a:endParaRPr>
          </a:p>
          <a:p>
            <a:r>
              <a:rPr lang="en-GB" sz="2800">
                <a:latin typeface="SassoonPrimaryInfant" pitchFamily="2" charset="0"/>
                <a:cs typeface="Arial" pitchFamily="34" charset="0"/>
              </a:rPr>
              <a:t>To understand how to support children’s learning at home</a:t>
            </a:r>
          </a:p>
          <a:p>
            <a:pPr marL="0" indent="0">
              <a:buNone/>
            </a:pPr>
            <a:endParaRPr lang="en-GB" sz="2800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223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863588" y="1268760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Introduction</a:t>
            </a:r>
            <a:r>
              <a:rPr lang="en-GB" sz="2400" b="1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629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>
                <a:latin typeface="SassoonPrimaryInfant" pitchFamily="2" charset="0"/>
                <a:cs typeface="Arial" pitchFamily="34" charset="0"/>
              </a:rPr>
              <a:t>Mathematics is a ‘Specific Area of Learning’ in the Early Years Foundation Stage.</a:t>
            </a:r>
          </a:p>
          <a:p>
            <a:pPr marL="0" indent="0">
              <a:buNone/>
            </a:pPr>
            <a:endParaRPr lang="en-GB" sz="2800">
              <a:latin typeface="SassoonPrimaryInfant" pitchFamily="2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sz="2800">
                <a:latin typeface="SassoonPrimaryInfant" pitchFamily="2" charset="0"/>
                <a:cs typeface="Arial" pitchFamily="34" charset="0"/>
              </a:rPr>
              <a:t>Mathematics is broken up into two Early Learning Goals (ELGs). These are: ‘Number’ and ‘Numerical Patterns’.</a:t>
            </a:r>
          </a:p>
        </p:txBody>
      </p:sp>
    </p:spTree>
    <p:extLst>
      <p:ext uri="{BB962C8B-B14F-4D97-AF65-F5344CB8AC3E}">
        <p14:creationId xmlns:p14="http://schemas.microsoft.com/office/powerpoint/2010/main" val="3696548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63588" y="1074861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Number ELG </a:t>
            </a:r>
          </a:p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(Expectation by the end of the year):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3204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>
                <a:latin typeface="SassoonPrimaryInfant" pitchFamily="2" charset="0"/>
              </a:rPr>
              <a:t>Children at the expected level of development will: </a:t>
            </a:r>
          </a:p>
          <a:p>
            <a:r>
              <a:rPr lang="en-GB" sz="2800">
                <a:latin typeface="SassoonPrimaryInfant" pitchFamily="2" charset="0"/>
              </a:rPr>
              <a:t>Have a deep understanding of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number to 10</a:t>
            </a:r>
            <a:r>
              <a:rPr lang="en-GB" sz="2800">
                <a:latin typeface="SassoonPrimaryInfant" pitchFamily="2" charset="0"/>
              </a:rPr>
              <a:t>, including the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composition</a:t>
            </a:r>
            <a:r>
              <a:rPr lang="en-GB" sz="2800">
                <a:latin typeface="SassoonPrimaryInfant" pitchFamily="2" charset="0"/>
              </a:rPr>
              <a:t> of each number; </a:t>
            </a:r>
          </a:p>
          <a:p>
            <a:r>
              <a:rPr lang="en-GB" sz="2800" err="1">
                <a:latin typeface="SassoonPrimaryInfant" pitchFamily="2" charset="0"/>
              </a:rPr>
              <a:t>Subitise</a:t>
            </a:r>
            <a:r>
              <a:rPr lang="en-GB" sz="2800">
                <a:latin typeface="SassoonPrimaryInfant" pitchFamily="2" charset="0"/>
              </a:rPr>
              <a:t> (recognise quantities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without counting</a:t>
            </a:r>
            <a:r>
              <a:rPr lang="en-GB" sz="2800">
                <a:latin typeface="SassoonPrimaryInfant" pitchFamily="2" charset="0"/>
              </a:rPr>
              <a:t>) up to 5; </a:t>
            </a:r>
          </a:p>
          <a:p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Automatically</a:t>
            </a:r>
            <a:r>
              <a:rPr lang="en-GB" sz="2800">
                <a:latin typeface="SassoonPrimaryInfant" pitchFamily="2" charset="0"/>
              </a:rPr>
              <a:t> recall (without reference to rhymes, counting or other aids)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number bonds </a:t>
            </a:r>
            <a:r>
              <a:rPr lang="en-GB" sz="2800">
                <a:latin typeface="SassoonPrimaryInfant" pitchFamily="2" charset="0"/>
              </a:rPr>
              <a:t>up to 5 (including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 subtraction </a:t>
            </a:r>
            <a:r>
              <a:rPr lang="en-GB" sz="2800">
                <a:latin typeface="SassoonPrimaryInfant" pitchFamily="2" charset="0"/>
              </a:rPr>
              <a:t>facts) and some number bonds to 10, including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double facts</a:t>
            </a:r>
            <a:r>
              <a:rPr lang="en-GB" sz="2800">
                <a:latin typeface="SassoonPrimaryInfant" pitchFamily="2" charset="0"/>
              </a:rPr>
              <a:t>. </a:t>
            </a:r>
            <a:r>
              <a:rPr lang="en-GB" sz="2800">
                <a:latin typeface="SassoonPrimaryInfant" pitchFamily="2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36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63588" y="1074861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Numerical Patterns</a:t>
            </a:r>
          </a:p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(Expectation by the end of the year):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320480"/>
          </a:xfrm>
        </p:spPr>
        <p:txBody>
          <a:bodyPr>
            <a:noAutofit/>
          </a:bodyPr>
          <a:lstStyle/>
          <a:p>
            <a:r>
              <a:rPr lang="en-GB" sz="2800">
                <a:latin typeface="SassoonPrimaryInfant" pitchFamily="2" charset="0"/>
              </a:rPr>
              <a:t>Children at the expected level of development will: </a:t>
            </a:r>
          </a:p>
          <a:p>
            <a:r>
              <a:rPr lang="en-GB" sz="2800">
                <a:latin typeface="SassoonPrimaryInfant" pitchFamily="2" charset="0"/>
              </a:rPr>
              <a:t>Verbally count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beyond 20</a:t>
            </a:r>
            <a:r>
              <a:rPr lang="en-GB" sz="2800">
                <a:latin typeface="SassoonPrimaryInfant" pitchFamily="2" charset="0"/>
              </a:rPr>
              <a:t>, recognising the pattern of the counting system;</a:t>
            </a:r>
          </a:p>
          <a:p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Compare</a:t>
            </a:r>
            <a:r>
              <a:rPr lang="en-GB" sz="2800">
                <a:latin typeface="SassoonPrimaryInfant" pitchFamily="2" charset="0"/>
              </a:rPr>
              <a:t> quantities up to 10 in different contexts, recognising when one quantity is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greater</a:t>
            </a:r>
            <a:r>
              <a:rPr lang="en-GB" sz="2800">
                <a:latin typeface="SassoonPrimaryInfant" pitchFamily="2" charset="0"/>
              </a:rPr>
              <a:t> than,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less</a:t>
            </a:r>
            <a:r>
              <a:rPr lang="en-GB" sz="2800">
                <a:latin typeface="SassoonPrimaryInfant" pitchFamily="2" charset="0"/>
              </a:rPr>
              <a:t> than or the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same</a:t>
            </a:r>
            <a:r>
              <a:rPr lang="en-GB" sz="2800">
                <a:latin typeface="SassoonPrimaryInfant" pitchFamily="2" charset="0"/>
              </a:rPr>
              <a:t> as the other quantity;</a:t>
            </a:r>
          </a:p>
          <a:p>
            <a:r>
              <a:rPr lang="en-GB" sz="2800">
                <a:latin typeface="SassoonPrimaryInfant" pitchFamily="2" charset="0"/>
              </a:rPr>
              <a:t>Explore and represent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patterns </a:t>
            </a:r>
            <a:r>
              <a:rPr lang="en-GB" sz="2800">
                <a:latin typeface="SassoonPrimaryInfant" pitchFamily="2" charset="0"/>
              </a:rPr>
              <a:t>within numbers up to 10, including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evens and odds</a:t>
            </a:r>
            <a:r>
              <a:rPr lang="en-GB" sz="2800">
                <a:latin typeface="SassoonPrimaryInfant" pitchFamily="2" charset="0"/>
              </a:rPr>
              <a:t>,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double facts </a:t>
            </a:r>
            <a:r>
              <a:rPr lang="en-GB" sz="2800">
                <a:latin typeface="SassoonPrimaryInfant" pitchFamily="2" charset="0"/>
              </a:rPr>
              <a:t>and how quantities can be </a:t>
            </a:r>
            <a:r>
              <a:rPr lang="en-GB" sz="2800">
                <a:solidFill>
                  <a:srgbClr val="FF0000"/>
                </a:solidFill>
                <a:latin typeface="SassoonPrimaryInfant" pitchFamily="2" charset="0"/>
              </a:rPr>
              <a:t>distributed equally</a:t>
            </a:r>
            <a:r>
              <a:rPr lang="en-GB" sz="2800">
                <a:latin typeface="SassoonPrimaryInfant" pitchFamily="2" charset="0"/>
              </a:rPr>
              <a:t>. </a:t>
            </a:r>
            <a:r>
              <a:rPr lang="en-GB" sz="2800"/>
              <a:t>	</a:t>
            </a:r>
          </a:p>
          <a:p>
            <a:pPr marL="0" indent="0">
              <a:buNone/>
            </a:pPr>
            <a:br>
              <a:rPr lang="en-GB" sz="2800"/>
            </a:br>
            <a:endParaRPr lang="en-GB" sz="28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613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63588" y="1196752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Areas of mathematics covered through the year: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916832"/>
            <a:ext cx="3610744" cy="4525963"/>
          </a:xfrm>
        </p:spPr>
        <p:txBody>
          <a:bodyPr>
            <a:noAutofit/>
          </a:bodyPr>
          <a:lstStyle/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Counting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Ordering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Sorting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More/Less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2D/3D Shapes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Length/Height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Repeating patterns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Estimating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Addition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Subtraction</a:t>
            </a:r>
          </a:p>
          <a:p>
            <a:pPr marL="0" indent="0">
              <a:buNone/>
            </a:pPr>
            <a:r>
              <a:rPr lang="en-GB" sz="2800">
                <a:latin typeface="SassoonPrimaryInfant" pitchFamily="2" charset="0"/>
              </a:rPr>
              <a:t>	</a:t>
            </a:r>
          </a:p>
          <a:p>
            <a:pPr marL="0" indent="0">
              <a:buNone/>
            </a:pPr>
            <a:br>
              <a:rPr lang="en-GB" sz="2800"/>
            </a:br>
            <a:endParaRPr lang="en-GB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4572000" y="1844824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Mass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Handling Data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Position/Distance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Money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Number Facts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Capacity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Time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Counting in 2s, 5s, &amp; 10s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Symmetry </a:t>
            </a:r>
          </a:p>
          <a:p>
            <a:r>
              <a:rPr lang="en-GB" sz="2400">
                <a:latin typeface="SassoonPrimaryInfant" pitchFamily="2" charset="0"/>
                <a:cs typeface="Arial" panose="020B0604020202020204" pitchFamily="34" charset="0"/>
              </a:rPr>
              <a:t>Ordinal Numbers…….</a:t>
            </a:r>
          </a:p>
          <a:p>
            <a:pPr marL="0" indent="0">
              <a:buFont typeface="Arial" pitchFamily="34" charset="0"/>
              <a:buNone/>
            </a:pPr>
            <a:br>
              <a:rPr lang="en-GB" sz="2000">
                <a:latin typeface="SassoonPrimaryInfant" pitchFamily="2" charset="0"/>
              </a:rPr>
            </a:br>
            <a:endParaRPr lang="en-GB" sz="2000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649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63588" y="1124744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 Number Rich Environment: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644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Numbers can be found everywhere in the Reception environment:</a:t>
            </a:r>
          </a:p>
          <a:p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Incorporated into sand/water play</a:t>
            </a:r>
          </a:p>
          <a:p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Number lines/tracks</a:t>
            </a:r>
          </a:p>
          <a:p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Playground markings</a:t>
            </a:r>
          </a:p>
          <a:p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Role play areas (tills, numbered toys etc.)</a:t>
            </a:r>
          </a:p>
          <a:p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Timers</a:t>
            </a:r>
          </a:p>
          <a:p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Songs/routines/rhymes</a:t>
            </a:r>
          </a:p>
          <a:p>
            <a:pPr marL="0" indent="0">
              <a:buNone/>
            </a:pPr>
            <a:r>
              <a:rPr lang="en-GB" sz="2600">
                <a:latin typeface="SassoonPrimaryInfant" pitchFamily="2" charset="0"/>
                <a:cs typeface="Arial" panose="020B0604020202020204" pitchFamily="34" charset="0"/>
              </a:rPr>
              <a:t>Etc…</a:t>
            </a:r>
            <a:br>
              <a:rPr lang="en-GB" sz="2600">
                <a:latin typeface="SassoonPrimaryInfant" pitchFamily="2" charset="0"/>
              </a:rPr>
            </a:br>
            <a:endParaRPr lang="en-GB" sz="2600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716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535998" y="859595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400">
              <a:solidFill>
                <a:schemeClr val="bg1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2" name="Content Placeholder 2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1993">
            <a:off x="204627" y="1100216"/>
            <a:ext cx="3077145" cy="2302479"/>
          </a:xfr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8521">
            <a:off x="5510246" y="768525"/>
            <a:ext cx="3414089" cy="25605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4417">
            <a:off x="136057" y="4316343"/>
            <a:ext cx="3039902" cy="22799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5314">
            <a:off x="5900515" y="4153894"/>
            <a:ext cx="3288395" cy="2466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410" y="1726277"/>
            <a:ext cx="3227851" cy="24208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152" y="4540393"/>
            <a:ext cx="2737109" cy="2052832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01061" y="660417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 Number Rich </a:t>
            </a:r>
          </a:p>
          <a:p>
            <a:pPr algn="ctr"/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Environment</a:t>
            </a:r>
          </a:p>
        </p:txBody>
      </p:sp>
    </p:spTree>
    <p:extLst>
      <p:ext uri="{BB962C8B-B14F-4D97-AF65-F5344CB8AC3E}">
        <p14:creationId xmlns:p14="http://schemas.microsoft.com/office/powerpoint/2010/main" val="866970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400">
              <a:solidFill>
                <a:schemeClr val="bg1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1683768" y="1016957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400">
              <a:solidFill>
                <a:schemeClr val="bg1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9552" y="710468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Making Mathematics Fun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85984">
            <a:off x="6066678" y="912511"/>
            <a:ext cx="3139574" cy="20969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2461">
            <a:off x="5983111" y="4230004"/>
            <a:ext cx="2954836" cy="197356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2498">
            <a:off x="400882" y="4578195"/>
            <a:ext cx="2627784" cy="19708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5990">
            <a:off x="324704" y="1540779"/>
            <a:ext cx="2691617" cy="20187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510" y="1146311"/>
            <a:ext cx="2291557" cy="30554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6011">
            <a:off x="3441630" y="3582267"/>
            <a:ext cx="2193708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655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2424">
            <a:off x="298586" y="1285310"/>
            <a:ext cx="2863227" cy="2147420"/>
          </a:xfr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63588" y="1011235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400">
              <a:solidFill>
                <a:schemeClr val="bg1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9765">
            <a:off x="5794647" y="1124406"/>
            <a:ext cx="3294429" cy="24708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2079">
            <a:off x="135380" y="3916213"/>
            <a:ext cx="3131840" cy="23488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38484">
            <a:off x="6077238" y="4292579"/>
            <a:ext cx="2729247" cy="20469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7700">
            <a:off x="3056874" y="4254175"/>
            <a:ext cx="2980824" cy="22356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82125">
            <a:off x="2749888" y="1241918"/>
            <a:ext cx="3549582" cy="1999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678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05"/>
          <a:stretch/>
        </p:blipFill>
        <p:spPr>
          <a:xfrm rot="20541226">
            <a:off x="485712" y="1391412"/>
            <a:ext cx="2687880" cy="1944215"/>
          </a:xfr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578">
            <a:off x="4593206" y="1080100"/>
            <a:ext cx="4060791" cy="22879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6832">
            <a:off x="5533721" y="4465113"/>
            <a:ext cx="3275856" cy="1845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7377">
            <a:off x="371001" y="4637656"/>
            <a:ext cx="2765197" cy="15580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73"/>
          <a:stretch/>
        </p:blipFill>
        <p:spPr>
          <a:xfrm rot="5400000">
            <a:off x="2617541" y="3583259"/>
            <a:ext cx="3099573" cy="207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64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63588" y="930845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How we Approach Mathematics in Reception at Charlton Kings Infants’ School: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We teach number through four sessions during the week following the NCETM (National Centre for Excellence in the Teaching of Mathematics) scheme Mastering Number. The children know this as: Magic Maths.</a:t>
            </a:r>
          </a:p>
          <a:p>
            <a:pPr marL="0" indent="0">
              <a:buNone/>
            </a:pPr>
            <a:endParaRPr lang="en-GB" sz="2200">
              <a:latin typeface="SassoonPrimaryInfant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The NCETM is taught using a range of practical and engaging resources (</a:t>
            </a:r>
            <a:r>
              <a:rPr lang="en-GB" sz="2200" err="1">
                <a:latin typeface="SassoonPrimaryInfant" pitchFamily="2" charset="0"/>
                <a:cs typeface="Arial" panose="020B0604020202020204" pitchFamily="34" charset="0"/>
              </a:rPr>
              <a:t>rekenreks</a:t>
            </a: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, reversible counters, number blocks (BBC))</a:t>
            </a:r>
          </a:p>
          <a:p>
            <a:pPr marL="0" indent="0">
              <a:buNone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We also have two additional mathematics sessions per week. During these sessions we focus on reinforcing learning, practising and applying. Mathematics teaching is usually of a practical nature but does include some recording.</a:t>
            </a:r>
            <a:endParaRPr lang="en-GB" sz="220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2200">
                <a:latin typeface="SassoonPrimaryInfant" pitchFamily="2" charset="0"/>
                <a:cs typeface="Arial" pitchFamily="34" charset="0"/>
              </a:rPr>
              <a:t>Mathematics is integrated into the whole curriculum and classroom environment.</a:t>
            </a:r>
          </a:p>
          <a:p>
            <a:pPr marL="0" indent="0">
              <a:buNone/>
            </a:pPr>
            <a:endParaRPr lang="en-GB" sz="22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332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39738" y="980728"/>
            <a:ext cx="3096344" cy="1512168"/>
          </a:xfrm>
          <a:prstGeom prst="wedgeEllipseCallout">
            <a:avLst>
              <a:gd name="adj1" fmla="val -20833"/>
              <a:gd name="adj2" fmla="val 75135"/>
            </a:avLst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latin typeface="SassoonPrimaryInfant" pitchFamily="2" charset="0"/>
                <a:cs typeface="Aharoni" panose="02010803020104030203" pitchFamily="2" charset="-79"/>
              </a:rPr>
              <a:t>Can you prove it?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6234748" y="2492896"/>
            <a:ext cx="2736491" cy="1512168"/>
          </a:xfrm>
          <a:prstGeom prst="wedgeEllipseCallout">
            <a:avLst>
              <a:gd name="adj1" fmla="val -20833"/>
              <a:gd name="adj2" fmla="val 75135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latin typeface="SassoonPrimaryInfant" pitchFamily="2" charset="0"/>
                <a:cs typeface="Aharoni" panose="02010803020104030203" pitchFamily="2" charset="-79"/>
              </a:rPr>
              <a:t>How do you know?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476204" y="2889794"/>
            <a:ext cx="2516997" cy="1512168"/>
          </a:xfrm>
          <a:prstGeom prst="wedgeEllipseCallout">
            <a:avLst>
              <a:gd name="adj1" fmla="val 44671"/>
              <a:gd name="adj2" fmla="val 6043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latin typeface="SassoonPrimaryInfant" pitchFamily="2" charset="0"/>
                <a:cs typeface="Aharoni" panose="02010803020104030203" pitchFamily="2" charset="-79"/>
              </a:rPr>
              <a:t>True or false…?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087544" y="262734"/>
            <a:ext cx="2657544" cy="1649385"/>
          </a:xfrm>
          <a:prstGeom prst="wedgeEllipseCallout">
            <a:avLst>
              <a:gd name="adj1" fmla="val 52038"/>
              <a:gd name="adj2" fmla="val 47781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latin typeface="SassoonPrimaryInfant" pitchFamily="2" charset="0"/>
                <a:cs typeface="Aharoni" panose="02010803020104030203" pitchFamily="2" charset="-79"/>
              </a:rPr>
              <a:t>Can you say it in a different way?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469916" y="4730990"/>
            <a:ext cx="2736490" cy="1869281"/>
          </a:xfrm>
          <a:prstGeom prst="wedgeEllipseCallout">
            <a:avLst>
              <a:gd name="adj1" fmla="val -54205"/>
              <a:gd name="adj2" fmla="val 5234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latin typeface="SassoonPrimaryInfant" pitchFamily="2" charset="0"/>
                <a:cs typeface="Aharoni" panose="02010803020104030203" pitchFamily="2" charset="-79"/>
              </a:rPr>
              <a:t>If we know that,  what else do we know?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6181803" y="4631015"/>
            <a:ext cx="2736490" cy="1606297"/>
          </a:xfrm>
          <a:prstGeom prst="wedgeEllipseCallout">
            <a:avLst>
              <a:gd name="adj1" fmla="val 46605"/>
              <a:gd name="adj2" fmla="val 59566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latin typeface="SassoonPrimaryInfant" pitchFamily="2" charset="0"/>
                <a:cs typeface="Aharoni" panose="02010803020104030203" pitchFamily="2" charset="-79"/>
              </a:rPr>
              <a:t>Can you show me in another way?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3351147" y="4350743"/>
            <a:ext cx="2736490" cy="1512168"/>
          </a:xfrm>
          <a:prstGeom prst="wedgeEllipseCallout">
            <a:avLst>
              <a:gd name="adj1" fmla="val -19511"/>
              <a:gd name="adj2" fmla="val 85062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latin typeface="SassoonPrimaryInfant" pitchFamily="2" charset="0"/>
                <a:cs typeface="Aharoni" panose="02010803020104030203" pitchFamily="2" charset="-79"/>
              </a:rPr>
              <a:t>Convince me…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2991200" y="1597520"/>
            <a:ext cx="3456384" cy="28044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Mastery Approach at CKIS</a:t>
            </a:r>
          </a:p>
          <a:p>
            <a:pPr marL="0" indent="0" algn="ctr">
              <a:buNone/>
            </a:pPr>
            <a:endParaRPr lang="en-GB" sz="2400">
              <a:solidFill>
                <a:schemeClr val="bg1">
                  <a:lumMod val="50000"/>
                </a:schemeClr>
              </a:solidFill>
              <a:latin typeface="SassoonPrimaryInfant" pitchFamily="2" charset="0"/>
              <a:cs typeface="Aharoni" pitchFamily="2" charset="-79"/>
            </a:endParaRPr>
          </a:p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Our questioning </a:t>
            </a:r>
          </a:p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Style encourages deeper level thinking</a:t>
            </a:r>
          </a:p>
        </p:txBody>
      </p:sp>
    </p:spTree>
    <p:extLst>
      <p:ext uri="{BB962C8B-B14F-4D97-AF65-F5344CB8AC3E}">
        <p14:creationId xmlns:p14="http://schemas.microsoft.com/office/powerpoint/2010/main" val="3287080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Explosion 2 2"/>
          <p:cNvSpPr/>
          <p:nvPr/>
        </p:nvSpPr>
        <p:spPr>
          <a:xfrm>
            <a:off x="179512" y="1628800"/>
            <a:ext cx="7416824" cy="4829795"/>
          </a:xfrm>
          <a:prstGeom prst="irregularSeal2">
            <a:avLst/>
          </a:prstGeom>
          <a:solidFill>
            <a:srgbClr val="FFFF00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>
                <a:solidFill>
                  <a:srgbClr val="FF66CC"/>
                </a:solidFill>
                <a:latin typeface="SassoonPrimaryInfant" pitchFamily="2" charset="0"/>
                <a:cs typeface="Aharoni" panose="02010803020104030203" pitchFamily="2" charset="-79"/>
              </a:rPr>
              <a:t>THE POWER OF ‘YET’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-180528" y="980728"/>
            <a:ext cx="3456384" cy="28044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We foster a positive attitude towards mathematics. 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932040" y="6260892"/>
            <a:ext cx="3456384" cy="8142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We can’t do it… YET!</a:t>
            </a:r>
          </a:p>
        </p:txBody>
      </p:sp>
    </p:spTree>
    <p:extLst>
      <p:ext uri="{BB962C8B-B14F-4D97-AF65-F5344CB8AC3E}">
        <p14:creationId xmlns:p14="http://schemas.microsoft.com/office/powerpoint/2010/main" val="2999790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86816" y="919782"/>
            <a:ext cx="905718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0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Some children may have worked on the following at nursery/pre school/Kindergarten: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Autofit/>
          </a:bodyPr>
          <a:lstStyle/>
          <a:p>
            <a:r>
              <a:rPr lang="en-GB" sz="2000">
                <a:latin typeface="SassoonPrimaryInfant" pitchFamily="2" charset="0"/>
              </a:rPr>
              <a:t>Recite numbers past 5 and say one number for each item in order: 1,2,3,4,5. </a:t>
            </a:r>
          </a:p>
          <a:p>
            <a:r>
              <a:rPr lang="en-GB" sz="2000">
                <a:latin typeface="SassoonPrimaryInfant" pitchFamily="2" charset="0"/>
              </a:rPr>
              <a:t>Know that the last number reached when counting a small set of objects tells you how many there are in total (‘cardinal principle’). </a:t>
            </a:r>
          </a:p>
          <a:p>
            <a:r>
              <a:rPr lang="en-GB" sz="2000">
                <a:latin typeface="SassoonPrimaryInfant" pitchFamily="2" charset="0"/>
              </a:rPr>
              <a:t>Talk about and explore 2D and 3D shapes (for example, circles, rectangles, triangles and cuboids) using informal and mathematical language: ‘sides’, ‘corners’; ‘straight’, ‘flat’, ‘round’.</a:t>
            </a:r>
          </a:p>
          <a:p>
            <a:r>
              <a:rPr lang="en-GB" sz="2000">
                <a:latin typeface="SassoonPrimaryInfant" pitchFamily="2" charset="0"/>
              </a:rPr>
              <a:t>Understand position through words alone – for example, “The bag is under the table,” – with no pointing.</a:t>
            </a:r>
          </a:p>
          <a:p>
            <a:r>
              <a:rPr lang="en-GB" sz="2000">
                <a:latin typeface="SassoonPrimaryInfant" pitchFamily="2" charset="0"/>
              </a:rPr>
              <a:t>Make comparisons between objects relating to size, length, weight and capacity.</a:t>
            </a:r>
          </a:p>
          <a:p>
            <a:r>
              <a:rPr lang="en-GB" sz="2000">
                <a:latin typeface="SassoonPrimaryInfant" pitchFamily="2" charset="0"/>
              </a:rPr>
              <a:t>Talk about and identify the patterns around them. For example: stripes on clothes, designs on rugs and wallpaper. Use informal language like ‘pointy’, ‘spotty’, ‘blobs’, etc.</a:t>
            </a:r>
          </a:p>
          <a:p>
            <a:r>
              <a:rPr lang="en-GB" sz="2000">
                <a:latin typeface="SassoonPrimaryInfant" pitchFamily="2" charset="0"/>
              </a:rPr>
              <a:t> Extend and create ABAB patterns – stick, leaf, stick, leaf. </a:t>
            </a:r>
          </a:p>
          <a:p>
            <a:pPr marL="0" indent="0">
              <a:buNone/>
            </a:pPr>
            <a:r>
              <a:rPr lang="en-GB" sz="2000">
                <a:latin typeface="SassoonPrimaryInfant" pitchFamily="2" charset="0"/>
              </a:rPr>
              <a:t> </a:t>
            </a:r>
            <a:r>
              <a:rPr lang="en-GB" sz="2000" i="1">
                <a:latin typeface="SassoonPrimaryInfant" pitchFamily="2" charset="0"/>
                <a:cs typeface="Arial" pitchFamily="34" charset="0"/>
              </a:rPr>
              <a:t>Statements taken from Development Matters (Mathematics 3 – 4 years old)</a:t>
            </a:r>
            <a:endParaRPr lang="en-GB" sz="2400" i="1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3860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9654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980728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How can I help at home?: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548" y="1484784"/>
            <a:ext cx="813690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Sing maths songs/nursery rhymes (e.g. one, two, three, four, five, once I caught a fish alive, five little speckled frogs, one two buckle my shoe, ten green bottles)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Practise recognising numerals to 20 (e.g. house numbers, number plates, signs, television, old telephones, remotes)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Practise ordering numbers to 20 (e.g. numbered cars in a car park, bath time foam numbers)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Use construction equipment to build models and discuss 3D/2D shapes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Go on shape hunts around the home/outside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Use coins when shopping/spot price tags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Counting up and down the stairs (forwards and backwards)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Using timers to measure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Cooking together and weighing ingredients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SassoonPrimaryInfant" pitchFamily="2" charset="0"/>
                <a:cs typeface="Arial" panose="020B0604020202020204" pitchFamily="34" charset="0"/>
              </a:rPr>
              <a:t>Pattern spotting (e.g. colours, shapes, objects)</a:t>
            </a:r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23914656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2612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63588" y="1484784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Any questions?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636912"/>
            <a:ext cx="4600882" cy="259228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66893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b534d30-6c6f-42af-b51b-3a6e1b1bc1f5" xsi:nil="true"/>
    <lcf76f155ced4ddcb4097134ff3c332f xmlns="d109822f-8806-4939-8e79-383f98767be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39883A6298FB408A803DB9615BC77C" ma:contentTypeVersion="13" ma:contentTypeDescription="Create a new document." ma:contentTypeScope="" ma:versionID="98c008e49437ef320a9e8c32bacbc954">
  <xsd:schema xmlns:xsd="http://www.w3.org/2001/XMLSchema" xmlns:xs="http://www.w3.org/2001/XMLSchema" xmlns:p="http://schemas.microsoft.com/office/2006/metadata/properties" xmlns:ns2="d109822f-8806-4939-8e79-383f98767be1" xmlns:ns3="5b534d30-6c6f-42af-b51b-3a6e1b1bc1f5" targetNamespace="http://schemas.microsoft.com/office/2006/metadata/properties" ma:root="true" ma:fieldsID="7657138aa10dbbf71372d8495f2f2bd2" ns2:_="" ns3:_="">
    <xsd:import namespace="d109822f-8806-4939-8e79-383f98767be1"/>
    <xsd:import namespace="5b534d30-6c6f-42af-b51b-3a6e1b1bc1f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09822f-8806-4939-8e79-383f98767b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40afe73e-9509-4c74-9944-7d3352fb03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34d30-6c6f-42af-b51b-3a6e1b1bc1f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363ffbbf-d9cb-4c73-83e8-7ba13c9df2ae}" ma:internalName="TaxCatchAll" ma:showField="CatchAllData" ma:web="5b534d30-6c6f-42af-b51b-3a6e1b1bc1f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FDD16FB-AB3F-4167-930C-9B2F1FE7ACCF}">
  <ds:schemaRefs>
    <ds:schemaRef ds:uri="5b534d30-6c6f-42af-b51b-3a6e1b1bc1f5"/>
    <ds:schemaRef ds:uri="d109822f-8806-4939-8e79-383f98767be1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FE12BA8-88AE-43A3-8D39-A039193BB2B2}">
  <ds:schemaRefs>
    <ds:schemaRef ds:uri="5b534d30-6c6f-42af-b51b-3a6e1b1bc1f5"/>
    <ds:schemaRef ds:uri="d109822f-8806-4939-8e79-383f98767be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A2FCDBF-9D25-49C8-A7C4-9D60D3F896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17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Teaching Mathematics at Charlton Kings Infants’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Training</dc:title>
  <dc:creator>annamaclachlan</dc:creator>
  <cp:revision>1</cp:revision>
  <cp:lastPrinted>2018-09-20T09:09:59Z</cp:lastPrinted>
  <dcterms:created xsi:type="dcterms:W3CDTF">2012-09-27T12:32:08Z</dcterms:created>
  <dcterms:modified xsi:type="dcterms:W3CDTF">2026-09-08T12:56:33Z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0x0101003B39883A6298FB408A803DB9615BC77C</vt:lpwstr>
  </property>
  <property fmtid="{D5CDD505-2E9C-101B-9397-08002B2CF9AE}" pid="3" name="Order">
    <vt:r8>544200</vt:r8>
  </property>
  <property fmtid="{D5CDD505-2E9C-101B-9397-08002B2CF9AE}" pid="4" name="MediaServiceImageTags">
    <vt:lpwstr/>
  </property>
</Properties>
</file>