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91" r:id="rId4"/>
    <p:sldId id="309" r:id="rId5"/>
    <p:sldId id="292" r:id="rId6"/>
    <p:sldId id="293" r:id="rId7"/>
    <p:sldId id="299" r:id="rId8"/>
    <p:sldId id="302" r:id="rId9"/>
    <p:sldId id="311" r:id="rId10"/>
    <p:sldId id="310" r:id="rId11"/>
    <p:sldId id="288" r:id="rId12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B5A819-2FA1-4232-9F03-42E04B61724F}" v="2" dt="2022-09-19T20:33:52.9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8" autoAdjust="0"/>
    <p:restoredTop sz="78934" autoAdjust="0"/>
  </p:normalViewPr>
  <p:slideViewPr>
    <p:cSldViewPr>
      <p:cViewPr>
        <p:scale>
          <a:sx n="54" d="100"/>
          <a:sy n="54" d="100"/>
        </p:scale>
        <p:origin x="2371" y="3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8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9" d="100"/>
          <a:sy n="89" d="100"/>
        </p:scale>
        <p:origin x="1795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Muskett" userId="d3e98b55-af04-4f05-9755-ec41638e1a9a" providerId="ADAL" clId="{1AB5A819-2FA1-4232-9F03-42E04B61724F}"/>
    <pc:docChg chg="modSld">
      <pc:chgData name="Emily Muskett" userId="d3e98b55-af04-4f05-9755-ec41638e1a9a" providerId="ADAL" clId="{1AB5A819-2FA1-4232-9F03-42E04B61724F}" dt="2022-09-19T20:33:52.929" v="0"/>
      <pc:docMkLst>
        <pc:docMk/>
      </pc:docMkLst>
      <pc:sldChg chg="addSp delSp modSp modAnim">
        <pc:chgData name="Emily Muskett" userId="d3e98b55-af04-4f05-9755-ec41638e1a9a" providerId="ADAL" clId="{1AB5A819-2FA1-4232-9F03-42E04B61724F}" dt="2022-09-19T20:33:52.929" v="0"/>
        <pc:sldMkLst>
          <pc:docMk/>
          <pc:sldMk cId="2087015577" sldId="311"/>
        </pc:sldMkLst>
        <pc:spChg chg="del">
          <ac:chgData name="Emily Muskett" userId="d3e98b55-af04-4f05-9755-ec41638e1a9a" providerId="ADAL" clId="{1AB5A819-2FA1-4232-9F03-42E04B61724F}" dt="2022-09-19T20:33:52.929" v="0"/>
          <ac:spMkLst>
            <pc:docMk/>
            <pc:sldMk cId="2087015577" sldId="311"/>
            <ac:spMk id="3" creationId="{00000000-0000-0000-0000-000000000000}"/>
          </ac:spMkLst>
        </pc:spChg>
        <pc:picChg chg="add mod">
          <ac:chgData name="Emily Muskett" userId="d3e98b55-af04-4f05-9755-ec41638e1a9a" providerId="ADAL" clId="{1AB5A819-2FA1-4232-9F03-42E04B61724F}" dt="2022-09-19T20:33:52.929" v="0"/>
          <ac:picMkLst>
            <pc:docMk/>
            <pc:sldMk cId="2087015577" sldId="311"/>
            <ac:picMk id="4" creationId="{99EDC136-FFDF-2717-1B1A-DCF4C4909E9C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0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FAD5B-2D61-4716-86A8-705709A20247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0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B84DD-ACA9-4E42-803C-41C37F81C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96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1-09-10T16:32:45.613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 contextRef="#ctx0" brushRef="#br0">0 0 0</inkml:trace>
  <inkml:trace contextRef="#ctx0" brushRef="#br0" timeOffset="109.32">0 0 0,'0'34'62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1-09-10T16:37:09.164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 contextRef="#ctx0" brushRef="#br0">0 0 0,'67'0'47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1352F-D762-43B0-8CA5-1C63773A14DE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E69B65-91A1-4038-AF1C-253B0C3CBF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61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616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DB7817-2623-4948-82E2-587C164D6036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479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89255C-6AD7-477C-9EFE-0E467B672AA2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50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F66E35-5277-43C0-8CC0-3DEA90ECA7C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02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baseline="0" dirty="0" smtClean="0"/>
              <a:t>‘</a:t>
            </a:r>
            <a:endParaRPr lang="en-GB" baseline="0" dirty="0"/>
          </a:p>
          <a:p>
            <a:pPr eaLnBrk="1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69311E-19DD-460E-ABF3-A108FC1A6FA6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384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96841F-3121-4DEE-8A40-BCF0F8184AC2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82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618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3317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38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897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700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47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32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410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75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80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394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815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750DD-950A-458B-9C19-AB933259AE02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61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Relationship Id="rId5" Type="http://schemas.openxmlformats.org/officeDocument/2006/relationships/image" Target="../media/image2.emf"/><Relationship Id="rId4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entury Gothic" panose="020B0502020202020204" pitchFamily="34" charset="0"/>
                <a:cs typeface="Aharoni" pitchFamily="2" charset="-79"/>
              </a:rPr>
              <a:t>English at </a:t>
            </a:r>
            <a:r>
              <a:rPr lang="en-GB" dirty="0">
                <a:latin typeface="Century Gothic" panose="020B0502020202020204" pitchFamily="34" charset="0"/>
                <a:cs typeface="Aharoni" pitchFamily="2" charset="-79"/>
              </a:rPr>
              <a:t>Charlton Kings Infants’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9672" y="3997325"/>
            <a:ext cx="6400800" cy="1752600"/>
          </a:xfrm>
        </p:spPr>
        <p:txBody>
          <a:bodyPr/>
          <a:lstStyle/>
          <a:p>
            <a:r>
              <a:rPr lang="en-GB" b="1" dirty="0">
                <a:latin typeface="Century Gothic" panose="020B0502020202020204" pitchFamily="34" charset="0"/>
                <a:cs typeface="Arial" panose="020B0604020202020204" pitchFamily="34" charset="0"/>
              </a:rPr>
              <a:t>Parent Workshops</a:t>
            </a:r>
          </a:p>
          <a:p>
            <a:r>
              <a:rPr lang="en-GB" b="1" dirty="0">
                <a:latin typeface="Century Gothic" panose="020B0502020202020204" pitchFamily="34" charset="0"/>
                <a:cs typeface="Arial" panose="020B0604020202020204" pitchFamily="34" charset="0"/>
              </a:rPr>
              <a:t>September </a:t>
            </a:r>
            <a:r>
              <a:rPr lang="en-GB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2025</a:t>
            </a:r>
            <a:endParaRPr lang="en-GB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5" name="Picture 1" descr="Charlton Kings Infants School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4331198" y="2394114"/>
              <a:ext cx="360" cy="1260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16078" y="2378994"/>
                <a:ext cx="30600" cy="4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Ink 7"/>
              <p14:cNvContentPartPr/>
              <p14:nvPr/>
            </p14:nvContentPartPr>
            <p14:xfrm>
              <a:off x="-2839604" y="6063821"/>
              <a:ext cx="24480" cy="36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2854724" y="6048701"/>
                <a:ext cx="54720" cy="30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8729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Aims of the Session: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0364" y="1556792"/>
            <a:ext cx="8363272" cy="374441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entury Gothic" panose="020B0502020202020204" pitchFamily="34" charset="0"/>
                <a:cs typeface="Arial" pitchFamily="34" charset="0"/>
              </a:rPr>
              <a:t>To understand the expectations by the end of YR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  <a:cs typeface="Arial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  <a:cs typeface="Arial" pitchFamily="34" charset="0"/>
              </a:rPr>
              <a:t>To understand how </a:t>
            </a:r>
            <a:r>
              <a:rPr lang="en-GB" sz="2400" dirty="0" smtClean="0">
                <a:latin typeface="Century Gothic" panose="020B0502020202020204" pitchFamily="34" charset="0"/>
                <a:cs typeface="Arial" pitchFamily="34" charset="0"/>
              </a:rPr>
              <a:t>English </a:t>
            </a:r>
            <a:r>
              <a:rPr lang="en-GB" sz="2400" dirty="0">
                <a:latin typeface="Century Gothic" panose="020B0502020202020204" pitchFamily="34" charset="0"/>
                <a:cs typeface="Arial" pitchFamily="34" charset="0"/>
              </a:rPr>
              <a:t>is taught in our school</a:t>
            </a:r>
          </a:p>
          <a:p>
            <a:endParaRPr lang="en-GB" sz="2400" dirty="0">
              <a:latin typeface="Century Gothic" panose="020B0502020202020204" pitchFamily="34" charset="0"/>
              <a:cs typeface="Arial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  <a:cs typeface="Arial" pitchFamily="34" charset="0"/>
              </a:rPr>
              <a:t>To understand how to support your child’s learning at home</a:t>
            </a:r>
          </a:p>
          <a:p>
            <a:endParaRPr lang="en-GB" sz="2400" dirty="0">
              <a:latin typeface="Century Gothic" panose="020B0502020202020204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  <a:cs typeface="Arial" pitchFamily="34" charset="0"/>
            </a:endParaRPr>
          </a:p>
          <a:p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2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9654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Early Learning Goals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184" y="1484784"/>
            <a:ext cx="6353175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92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9654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Early Learning Goals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091" y="1599207"/>
            <a:ext cx="54578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3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457200" y="493713"/>
            <a:ext cx="8229600" cy="5632450"/>
          </a:xfrm>
        </p:spPr>
        <p:txBody>
          <a:bodyPr>
            <a:normAutofit/>
          </a:bodyPr>
          <a:lstStyle/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3600" b="1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3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2400" b="1" dirty="0" smtClean="0">
                <a:latin typeface="Century Gothic" panose="020B0502020202020204" pitchFamily="34" charset="0"/>
              </a:rPr>
              <a:t>Phonics </a:t>
            </a:r>
            <a:r>
              <a:rPr lang="en-GB" sz="2400" b="1" dirty="0">
                <a:latin typeface="Century Gothic" panose="020B0502020202020204" pitchFamily="34" charset="0"/>
              </a:rPr>
              <a:t>International programme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 dirty="0">
              <a:solidFill>
                <a:srgbClr val="0070C0"/>
              </a:solidFill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 dirty="0">
              <a:solidFill>
                <a:srgbClr val="0070C0"/>
              </a:solidFill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 dirty="0">
              <a:solidFill>
                <a:srgbClr val="0070C0"/>
              </a:solidFill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b="1" dirty="0">
              <a:solidFill>
                <a:srgbClr val="0070C0"/>
              </a:solidFill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2400" b="1" dirty="0">
                <a:latin typeface="Century Gothic" panose="020B0502020202020204" pitchFamily="34" charset="0"/>
              </a:rPr>
              <a:t>www.phonicsinternational.com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2600" dirty="0" smtClean="0">
                <a:solidFill>
                  <a:schemeClr val="tx1"/>
                </a:solidFill>
              </a:rPr>
              <a:t>Downloadable resources and video clips</a:t>
            </a:r>
            <a:endParaRPr lang="en-GB" sz="2600" dirty="0">
              <a:solidFill>
                <a:schemeClr val="tx1"/>
              </a:solidFill>
            </a:endParaRPr>
          </a:p>
        </p:txBody>
      </p:sp>
      <p:pic>
        <p:nvPicPr>
          <p:cNvPr id="4" name="Picture 3" descr="phonics_int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2492896"/>
            <a:ext cx="5543550" cy="2241327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Charlton Kings Infants School uses…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5375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Content Placeholder 2"/>
          <p:cNvSpPr>
            <a:spLocks noGrp="1"/>
          </p:cNvSpPr>
          <p:nvPr>
            <p:ph idx="1"/>
          </p:nvPr>
        </p:nvSpPr>
        <p:spPr>
          <a:xfrm>
            <a:off x="493204" y="1279821"/>
            <a:ext cx="8229600" cy="4964113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endParaRPr lang="en-GB" b="1" dirty="0" smtClean="0">
              <a:latin typeface="Century Gothic" panose="020B0502020202020204" pitchFamily="34" charset="0"/>
            </a:endParaRP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3200" dirty="0" smtClean="0">
                <a:latin typeface="Century Gothic" panose="020B0502020202020204" pitchFamily="34" charset="0"/>
              </a:rPr>
              <a:t>S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ounding 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out and 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blending 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for </a:t>
            </a:r>
            <a:r>
              <a:rPr lang="en-GB" sz="3200" dirty="0">
                <a:latin typeface="Century Gothic" panose="020B0502020202020204" pitchFamily="34" charset="0"/>
              </a:rPr>
              <a:t>reading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3200" dirty="0" smtClean="0">
                <a:latin typeface="Century Gothic" panose="020B0502020202020204" pitchFamily="34" charset="0"/>
              </a:rPr>
              <a:t>S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egmenting to spell-identifying 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sounds in words </a:t>
            </a:r>
            <a:endParaRPr lang="en-GB" sz="3200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3200" dirty="0" smtClean="0">
                <a:latin typeface="Century Gothic" panose="020B0502020202020204" pitchFamily="34" charset="0"/>
              </a:rPr>
              <a:t>Letter formation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Synthetic Phonics Programme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1136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600" dirty="0" smtClean="0">
                <a:latin typeface="Century Gothic" panose="020B0502020202020204" pitchFamily="34" charset="0"/>
              </a:rPr>
              <a:t>Letters </a:t>
            </a:r>
            <a:r>
              <a:rPr lang="en-GB" sz="2600" dirty="0">
                <a:latin typeface="Century Gothic" panose="020B0502020202020204" pitchFamily="34" charset="0"/>
              </a:rPr>
              <a:t>and letter groups are code for the individual sounds in our speech</a:t>
            </a:r>
            <a:r>
              <a:rPr lang="en-GB" sz="2600" dirty="0" smtClean="0">
                <a:latin typeface="Century Gothic" panose="020B0502020202020204" pitchFamily="34" charset="0"/>
              </a:rPr>
              <a:t>.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endParaRPr lang="en-GB" sz="2600" dirty="0">
              <a:latin typeface="Century Gothic" panose="020B0502020202020204" pitchFamily="34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600" dirty="0">
                <a:latin typeface="Century Gothic" panose="020B0502020202020204" pitchFamily="34" charset="0"/>
              </a:rPr>
              <a:t>Decoding the letter symbols into sounds is the basis for reading: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GB" sz="3600" b="1" dirty="0">
              <a:latin typeface="Century Gothic" panose="020B0502020202020204" pitchFamily="34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3600" dirty="0">
                <a:latin typeface="Century Gothic" panose="020B0502020202020204" pitchFamily="34" charset="0"/>
              </a:rPr>
              <a:t>See the printed word</a:t>
            </a:r>
            <a:r>
              <a:rPr lang="en-GB" sz="3600" b="1" dirty="0">
                <a:latin typeface="Century Gothic" panose="020B0502020202020204" pitchFamily="34" charset="0"/>
              </a:rPr>
              <a:t> soap, </a:t>
            </a:r>
            <a:r>
              <a:rPr lang="en-GB" sz="3600" dirty="0">
                <a:latin typeface="Century Gothic" panose="020B0502020202020204" pitchFamily="34" charset="0"/>
              </a:rPr>
              <a:t>say the sounds 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3600" b="1" dirty="0">
                <a:latin typeface="Century Gothic" panose="020B0502020202020204" pitchFamily="34" charset="0"/>
              </a:rPr>
              <a:t>/s/ /</a:t>
            </a:r>
            <a:r>
              <a:rPr lang="en-GB" sz="3600" b="1" dirty="0" err="1">
                <a:latin typeface="Century Gothic" panose="020B0502020202020204" pitchFamily="34" charset="0"/>
              </a:rPr>
              <a:t>oa</a:t>
            </a:r>
            <a:r>
              <a:rPr lang="en-GB" sz="3600" b="1" dirty="0">
                <a:latin typeface="Century Gothic" panose="020B0502020202020204" pitchFamily="34" charset="0"/>
              </a:rPr>
              <a:t>/ /p/, </a:t>
            </a:r>
            <a:r>
              <a:rPr lang="en-GB" sz="3600" dirty="0">
                <a:latin typeface="Century Gothic" panose="020B0502020202020204" pitchFamily="34" charset="0"/>
              </a:rPr>
              <a:t>blend the sounds to read   </a:t>
            </a:r>
            <a:r>
              <a:rPr lang="en-GB" sz="3600" b="1" dirty="0">
                <a:latin typeface="Century Gothic" panose="020B0502020202020204" pitchFamily="34" charset="0"/>
              </a:rPr>
              <a:t>“soap” </a:t>
            </a: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755576" y="548680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The Alphabetic Code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084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pPr eaLnBrk="1" hangingPunct="1"/>
            <a:endParaRPr lang="en-GB" sz="2800" dirty="0" smtClean="0"/>
          </a:p>
          <a:p>
            <a:pPr eaLnBrk="1" hangingPunct="1"/>
            <a:endParaRPr lang="en-GB" sz="2800" dirty="0"/>
          </a:p>
          <a:p>
            <a:pPr eaLnBrk="1" hangingPunct="1"/>
            <a:endParaRPr lang="en-GB" dirty="0">
              <a:solidFill>
                <a:srgbClr val="002060"/>
              </a:solidFill>
            </a:endParaRPr>
          </a:p>
          <a:p>
            <a:pPr eaLnBrk="1" hangingPunct="1">
              <a:buNone/>
            </a:pPr>
            <a:r>
              <a:rPr lang="en-GB" sz="2800" dirty="0"/>
              <a:t> </a:t>
            </a:r>
          </a:p>
          <a:p>
            <a:pPr eaLnBrk="1" hangingPunct="1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7939" y="1052736"/>
            <a:ext cx="3743817" cy="53594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196752"/>
            <a:ext cx="506043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Capital and lower case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Practise formation using a patter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Encourage correct pencil grip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Listen for the sound in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Segment words using phonics fingers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entury Gothic" panose="020B0502020202020204" pitchFamily="34" charset="0"/>
              </a:rPr>
              <a:t>Take home to revisit</a:t>
            </a:r>
          </a:p>
          <a:p>
            <a:endParaRPr lang="en-GB" sz="2400" dirty="0" smtClean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755576" y="2704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Phonics Sheets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3558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6336704" cy="3528392"/>
          </a:xfrm>
        </p:spPr>
        <p:txBody>
          <a:bodyPr>
            <a:normAutofit fontScale="92500"/>
          </a:bodyPr>
          <a:lstStyle/>
          <a:p>
            <a:r>
              <a:rPr lang="en-GB" sz="2400" dirty="0" smtClean="0">
                <a:latin typeface="Century Gothic" panose="020B0502020202020204" pitchFamily="34" charset="0"/>
              </a:rPr>
              <a:t>We use a scheme called The Write Stuff.</a:t>
            </a:r>
          </a:p>
          <a:p>
            <a:r>
              <a:rPr lang="en-GB" sz="2400" dirty="0" smtClean="0">
                <a:latin typeface="Century Gothic" panose="020B0502020202020204" pitchFamily="34" charset="0"/>
              </a:rPr>
              <a:t>High emphasis placed on improving vocabulary using the ‘</a:t>
            </a:r>
            <a:r>
              <a:rPr lang="en-GB" sz="2400" dirty="0" err="1" smtClean="0">
                <a:latin typeface="Century Gothic" panose="020B0502020202020204" pitchFamily="34" charset="0"/>
              </a:rPr>
              <a:t>fantastics</a:t>
            </a:r>
            <a:r>
              <a:rPr lang="en-GB" sz="2400" dirty="0" smtClean="0">
                <a:latin typeface="Century Gothic" panose="020B0502020202020204" pitchFamily="34" charset="0"/>
              </a:rPr>
              <a:t>.’</a:t>
            </a:r>
          </a:p>
          <a:p>
            <a:pPr marL="0" indent="0">
              <a:buNone/>
            </a:pPr>
            <a:endParaRPr lang="en-GB" sz="2400" dirty="0" smtClean="0">
              <a:latin typeface="Century Gothic" panose="020B0502020202020204" pitchFamily="34" charset="0"/>
            </a:endParaRPr>
          </a:p>
          <a:p>
            <a:r>
              <a:rPr lang="en-GB" sz="2400" dirty="0" smtClean="0">
                <a:latin typeface="Century Gothic" panose="020B0502020202020204" pitchFamily="34" charset="0"/>
              </a:rPr>
              <a:t>Within challenge time there are lots of opportunities to develop gross motor and fine motor skills which are the foundations of developing handwriting skills.</a:t>
            </a:r>
          </a:p>
          <a:p>
            <a:endParaRPr lang="en-GB" sz="24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755576" y="537530"/>
            <a:ext cx="741682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Writing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  <a:cs typeface="Aharoni" pitchFamily="2" charset="-79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5263" t="7367" r="11301" b="4231"/>
          <a:stretch/>
        </p:blipFill>
        <p:spPr>
          <a:xfrm>
            <a:off x="6804248" y="1700808"/>
            <a:ext cx="1584176" cy="21122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953497"/>
            <a:ext cx="1816765" cy="13656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8742" y="5301208"/>
            <a:ext cx="1219306" cy="12436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63988" y="5128476"/>
            <a:ext cx="3132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entury Gothic" panose="020B0502020202020204" pitchFamily="34" charset="0"/>
              </a:rPr>
              <a:t>Encourage </a:t>
            </a:r>
            <a:r>
              <a:rPr lang="en-GB" sz="2000" dirty="0">
                <a:latin typeface="Century Gothic" panose="020B0502020202020204" pitchFamily="34" charset="0"/>
              </a:rPr>
              <a:t>correct pencil grip.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‘Snappy </a:t>
            </a:r>
            <a:r>
              <a:rPr lang="en-GB" sz="2000" dirty="0" smtClean="0">
                <a:latin typeface="Century Gothic" panose="020B0502020202020204" pitchFamily="34" charset="0"/>
              </a:rPr>
              <a:t>fingers and </a:t>
            </a:r>
            <a:r>
              <a:rPr lang="en-GB" sz="2000" dirty="0" err="1" smtClean="0">
                <a:latin typeface="Century Gothic" panose="020B0502020202020204" pitchFamily="34" charset="0"/>
              </a:rPr>
              <a:t>froggy</a:t>
            </a:r>
            <a:r>
              <a:rPr lang="en-GB" sz="2000" dirty="0" smtClean="0">
                <a:latin typeface="Century Gothic" panose="020B0502020202020204" pitchFamily="34" charset="0"/>
              </a:rPr>
              <a:t> legs’.</a:t>
            </a:r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Rhyme of the week </a:t>
            </a:r>
            <a:r>
              <a:rPr lang="en-GB" sz="2400" dirty="0" smtClean="0">
                <a:latin typeface="Century Gothic" panose="020B0502020202020204" pitchFamily="34" charset="0"/>
              </a:rPr>
              <a:t>book, collected on Wednesdays and returned on Friday.</a:t>
            </a:r>
          </a:p>
          <a:p>
            <a:pPr marL="0" indent="0">
              <a:buNone/>
            </a:pPr>
            <a:endParaRPr lang="en-GB" sz="2400" dirty="0" smtClean="0">
              <a:latin typeface="Century Gothic" panose="020B0502020202020204" pitchFamily="34" charset="0"/>
            </a:endParaRPr>
          </a:p>
          <a:p>
            <a:r>
              <a:rPr lang="en-GB" sz="2400" dirty="0" smtClean="0">
                <a:latin typeface="Century Gothic" panose="020B0502020202020204" pitchFamily="34" charset="0"/>
              </a:rPr>
              <a:t>Practise handwriting patterns at home.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Reading and phonics </a:t>
            </a:r>
            <a:r>
              <a:rPr lang="en-GB" sz="2400" dirty="0" smtClean="0">
                <a:latin typeface="Century Gothic" panose="020B0502020202020204" pitchFamily="34" charset="0"/>
              </a:rPr>
              <a:t>folder for sheets.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Phonically decodable </a:t>
            </a:r>
            <a:r>
              <a:rPr lang="en-GB" sz="2400" dirty="0" smtClean="0">
                <a:latin typeface="Century Gothic" panose="020B0502020202020204" pitchFamily="34" charset="0"/>
              </a:rPr>
              <a:t>books matching the sounds </a:t>
            </a:r>
            <a:r>
              <a:rPr lang="en-GB" sz="2400" dirty="0">
                <a:latin typeface="Century Gothic" panose="020B0502020202020204" pitchFamily="34" charset="0"/>
              </a:rPr>
              <a:t>that we are </a:t>
            </a:r>
            <a:r>
              <a:rPr lang="en-GB" sz="2400" dirty="0" smtClean="0">
                <a:latin typeface="Century Gothic" panose="020B0502020202020204" pitchFamily="34" charset="0"/>
              </a:rPr>
              <a:t>teaching.</a:t>
            </a:r>
          </a:p>
          <a:p>
            <a:endParaRPr lang="en-GB" sz="2400" dirty="0" smtClean="0">
              <a:latin typeface="Century Gothic" panose="020B0502020202020204" pitchFamily="34" charset="0"/>
            </a:endParaRPr>
          </a:p>
          <a:p>
            <a:r>
              <a:rPr lang="en-GB" sz="2400" dirty="0" smtClean="0">
                <a:latin typeface="Century Gothic" panose="020B0502020202020204" pitchFamily="34" charset="0"/>
              </a:rPr>
              <a:t>Home </a:t>
            </a:r>
            <a:r>
              <a:rPr lang="en-GB" sz="2400" dirty="0">
                <a:latin typeface="Century Gothic" panose="020B0502020202020204" pitchFamily="34" charset="0"/>
              </a:rPr>
              <a:t>sharing books from our </a:t>
            </a:r>
            <a:r>
              <a:rPr lang="en-GB" sz="2400" dirty="0" smtClean="0">
                <a:latin typeface="Century Gothic" panose="020B0502020202020204" pitchFamily="34" charset="0"/>
              </a:rPr>
              <a:t>‘Dream Reads Box’.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Home/School Links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7641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63588" y="260648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haroni" pitchFamily="2" charset="-79"/>
              </a:rPr>
              <a:t>How can I help at home?: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979468"/>
            <a:ext cx="864096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Read </a:t>
            </a:r>
            <a:r>
              <a:rPr lang="en-GB" sz="2000" dirty="0" smtClean="0">
                <a:latin typeface="Century Gothic" panose="020B0502020202020204" pitchFamily="34" charset="0"/>
              </a:rPr>
              <a:t>phonics book daily </a:t>
            </a:r>
            <a:r>
              <a:rPr lang="en-GB" sz="2000" dirty="0">
                <a:latin typeface="Century Gothic" panose="020B0502020202020204" pitchFamily="34" charset="0"/>
              </a:rPr>
              <a:t>with your child at home and record in the </a:t>
            </a:r>
            <a:r>
              <a:rPr lang="en-GB" sz="2000" dirty="0" smtClean="0">
                <a:latin typeface="Century Gothic" panose="020B0502020202020204" pitchFamily="34" charset="0"/>
              </a:rPr>
              <a:t>diary</a:t>
            </a:r>
            <a:r>
              <a:rPr lang="en-GB" sz="2000" dirty="0">
                <a:latin typeface="Century Gothic" panose="020B0502020202020204" pitchFamily="34" charset="0"/>
              </a:rPr>
              <a:t>. Read to your child regularly and talk about books.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Track the rhyme of the week and practise reciting </a:t>
            </a:r>
            <a:r>
              <a:rPr lang="en-GB" sz="2000" dirty="0" smtClean="0">
                <a:latin typeface="Century Gothic" panose="020B0502020202020204" pitchFamily="34" charset="0"/>
              </a:rPr>
              <a:t>it.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Talk about the </a:t>
            </a:r>
            <a:r>
              <a:rPr lang="en-GB" sz="2000" dirty="0" smtClean="0">
                <a:latin typeface="Century Gothic" panose="020B0502020202020204" pitchFamily="34" charset="0"/>
              </a:rPr>
              <a:t>phoneme </a:t>
            </a:r>
            <a:r>
              <a:rPr lang="en-GB" sz="2000" dirty="0">
                <a:latin typeface="Century Gothic" panose="020B0502020202020204" pitchFamily="34" charset="0"/>
              </a:rPr>
              <a:t>learnt each day</a:t>
            </a:r>
            <a:r>
              <a:rPr lang="en-GB" sz="2000" dirty="0" smtClean="0">
                <a:latin typeface="Century Gothic" panose="020B0502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Follow the online phonics revision lessons.</a:t>
            </a:r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Encourage children to speak in full </a:t>
            </a:r>
            <a:r>
              <a:rPr lang="en-GB" sz="2000" dirty="0" smtClean="0">
                <a:latin typeface="Century Gothic" panose="020B0502020202020204" pitchFamily="34" charset="0"/>
              </a:rPr>
              <a:t>sentences.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Encourage large </a:t>
            </a:r>
            <a:r>
              <a:rPr lang="en-GB" sz="2000" dirty="0" smtClean="0">
                <a:latin typeface="Century Gothic" panose="020B0502020202020204" pitchFamily="34" charset="0"/>
              </a:rPr>
              <a:t>drawing </a:t>
            </a:r>
            <a:r>
              <a:rPr lang="en-GB" sz="2000" dirty="0">
                <a:latin typeface="Century Gothic" panose="020B0502020202020204" pitchFamily="34" charset="0"/>
              </a:rPr>
              <a:t>activities which strengthen gross motor </a:t>
            </a:r>
            <a:r>
              <a:rPr lang="en-GB" sz="2000" dirty="0" smtClean="0">
                <a:latin typeface="Century Gothic" panose="020B0502020202020204" pitchFamily="34" charset="0"/>
              </a:rPr>
              <a:t>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entury Gothic" panose="020B0502020202020204" pitchFamily="34" charset="0"/>
              </a:rPr>
              <a:t>Look for opportunities to develop fine motor control.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endParaRPr lang="en-GB" dirty="0"/>
          </a:p>
          <a:p>
            <a:pPr marL="342900" indent="-342900">
              <a:buAutoNum type="arabicParenR" startAt="4"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5661248"/>
            <a:ext cx="1440160" cy="10801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150" y="5089897"/>
            <a:ext cx="1093689" cy="16514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28585"/>
          <a:stretch/>
        </p:blipFill>
        <p:spPr>
          <a:xfrm>
            <a:off x="5652120" y="5670849"/>
            <a:ext cx="1511449" cy="1079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1193"/>
          <a:stretch/>
        </p:blipFill>
        <p:spPr>
          <a:xfrm>
            <a:off x="3057198" y="5598121"/>
            <a:ext cx="2371329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3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4908</TotalTime>
  <Words>369</Words>
  <Application>Microsoft Office PowerPoint</Application>
  <PresentationFormat>On-screen Show (4:3)</PresentationFormat>
  <Paragraphs>89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Aharoni</vt:lpstr>
      <vt:lpstr>Arial</vt:lpstr>
      <vt:lpstr>Calibri</vt:lpstr>
      <vt:lpstr>Century Gothic</vt:lpstr>
      <vt:lpstr>Office Theme</vt:lpstr>
      <vt:lpstr>English at Charlton Kings Infants’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Training</dc:title>
  <dc:creator>annamaclachlan</dc:creator>
  <cp:lastModifiedBy>Nicola Jones</cp:lastModifiedBy>
  <cp:revision>139</cp:revision>
  <cp:lastPrinted>2018-09-18T09:15:37Z</cp:lastPrinted>
  <dcterms:created xsi:type="dcterms:W3CDTF">2012-09-27T12:32:08Z</dcterms:created>
  <dcterms:modified xsi:type="dcterms:W3CDTF">2025-09-18T13:03:54Z</dcterms:modified>
</cp:coreProperties>
</file>