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4" r:id="rId3"/>
    <p:sldId id="265" r:id="rId4"/>
    <p:sldId id="266" r:id="rId5"/>
    <p:sldId id="269" r:id="rId6"/>
    <p:sldId id="270" r:id="rId7"/>
    <p:sldId id="267" r:id="rId8"/>
    <p:sldId id="258" r:id="rId9"/>
    <p:sldId id="271" r:id="rId10"/>
    <p:sldId id="260" r:id="rId11"/>
    <p:sldId id="262" r:id="rId12"/>
    <p:sldId id="257" r:id="rId13"/>
  </p:sldIdLst>
  <p:sldSz cx="9144000" cy="6858000" type="screen4x3"/>
  <p:notesSz cx="6792913" cy="9925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3596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7745" y="0"/>
            <a:ext cx="2943596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210437-005B-4DDF-B4B3-81E6E0ADA2B6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7076"/>
            <a:ext cx="2943596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7745" y="9427076"/>
            <a:ext cx="2943596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5AE7CC-076B-4AAA-9ADC-3209A177C3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0744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3596" cy="496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7745" y="0"/>
            <a:ext cx="2943596" cy="49625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553736-00B1-41A5-ACD9-0AE16299AEE8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0937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292" y="4714399"/>
            <a:ext cx="5434330" cy="446627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7075"/>
            <a:ext cx="2943596" cy="4962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7745" y="9427075"/>
            <a:ext cx="2943596" cy="4962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CFEA0C-AD5D-4463-945B-F3E32EA1E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190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CFEA0C-AD5D-4463-945B-F3E32EA1E26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123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September 23, 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September 23, 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SassoonPrimaryInfant" pitchFamily="2" charset="0"/>
              </a:rPr>
              <a:t>September </a:t>
            </a:r>
            <a:r>
              <a:rPr lang="en-GB" dirty="0" smtClean="0">
                <a:latin typeface="SassoonPrimaryInfant" pitchFamily="2" charset="0"/>
              </a:rPr>
              <a:t>2025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4" name="AutoShape 2" descr="https://imaging.seesaw.me/?url=https%3A%2F%2Fassets.seesaw.me%2Fuk%2Fa%2F2%2F2%2Ff%2Ff%2F0%2Fa22ff092-cbc7-4d09-9baf-a248c8c2360d.jpg%3A%3A%3A1676041660%3A%3A%3A1209600%3A%3A%3A1%3A%3A%3AZiqHxcDVGpXWignxmLQH9TQHRMO3mrcOeZfx6K-Zzipit9Qjph7U4kXvZRs5yY9x-9_s-TUms2fY03_0rQWKBw.jpg&amp;w=1080&amp;h=1080&amp;mode=cli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521" y="4753507"/>
            <a:ext cx="2611519" cy="195863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56" t="16732"/>
          <a:stretch/>
        </p:blipFill>
        <p:spPr>
          <a:xfrm>
            <a:off x="4326054" y="419396"/>
            <a:ext cx="2343484" cy="29451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19" y="84451"/>
            <a:ext cx="2090827" cy="27912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56" t="2551" b="24493"/>
          <a:stretch/>
        </p:blipFill>
        <p:spPr>
          <a:xfrm>
            <a:off x="6806281" y="7937"/>
            <a:ext cx="2133661" cy="23762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789040"/>
            <a:ext cx="2039090" cy="27187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031" y="2825168"/>
            <a:ext cx="2039090" cy="27187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-159307" y="3071490"/>
            <a:ext cx="5019563" cy="988562"/>
          </a:xfrm>
        </p:spPr>
        <p:txBody>
          <a:bodyPr/>
          <a:lstStyle/>
          <a:p>
            <a:r>
              <a:rPr lang="en-GB" sz="4400" b="1" dirty="0">
                <a:latin typeface="SassoonPrimaryInfant" pitchFamily="2" charset="0"/>
              </a:rPr>
              <a:t>PHONICS &amp;Reading in Y2</a:t>
            </a:r>
          </a:p>
        </p:txBody>
      </p:sp>
    </p:spTree>
    <p:extLst>
      <p:ext uri="{BB962C8B-B14F-4D97-AF65-F5344CB8AC3E}">
        <p14:creationId xmlns:p14="http://schemas.microsoft.com/office/powerpoint/2010/main" val="3061450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433BDE-1E85-AFD1-B0DA-ED957777A3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294A7-DE97-A545-82BD-C3E59F084B81}"/>
              </a:ext>
            </a:extLst>
          </p:cNvPr>
          <p:cNvSpPr>
            <a:spLocks noGrp="1"/>
          </p:cNvSpPr>
          <p:nvPr/>
        </p:nvSpPr>
        <p:spPr bwMode="auto">
          <a:xfrm>
            <a:off x="457200" y="642143"/>
            <a:ext cx="8229600" cy="557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3600" dirty="0">
                <a:solidFill>
                  <a:schemeClr val="tx1"/>
                </a:solidFill>
                <a:latin typeface="SassoonPrimaryInfant" pitchFamily="2" charset="0"/>
              </a:rPr>
              <a:t>Phonics - The latest guidance in England: 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en-GB" sz="3600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3600" dirty="0">
                <a:solidFill>
                  <a:schemeClr val="tx1"/>
                </a:solidFill>
                <a:latin typeface="SassoonPrimaryInfant" pitchFamily="2" charset="0"/>
              </a:rPr>
              <a:t>Teachers advised to use </a:t>
            </a:r>
            <a:r>
              <a:rPr lang="en-GB" sz="3600" b="1" dirty="0">
                <a:solidFill>
                  <a:schemeClr val="tx1"/>
                </a:solidFill>
                <a:latin typeface="SassoonPrimaryInfant" pitchFamily="2" charset="0"/>
              </a:rPr>
              <a:t>Systematic, Synthetic Phonics programmes </a:t>
            </a:r>
            <a:r>
              <a:rPr lang="en-GB" sz="3600" dirty="0">
                <a:solidFill>
                  <a:schemeClr val="tx1"/>
                </a:solidFill>
                <a:latin typeface="SassoonPrimaryInfant" pitchFamily="2" charset="0"/>
              </a:rPr>
              <a:t>and ‘cumulative’ decodable reading books for beginners</a:t>
            </a:r>
          </a:p>
          <a:p>
            <a:pPr eaLnBrk="1" hangingPunct="1">
              <a:defRPr/>
            </a:pPr>
            <a:endParaRPr lang="en-GB" sz="2800" dirty="0">
              <a:latin typeface="SassoonPrimaryInfant" pitchFamily="2" charset="0"/>
            </a:endParaRPr>
          </a:p>
          <a:p>
            <a:pPr marL="0" indent="0" eaLnBrk="1" hangingPunct="1">
              <a:defRPr/>
            </a:pPr>
            <a:endParaRPr lang="en-GB" sz="28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079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3DD188E-0184-5238-1A9D-F2E192D90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DABB817-ECD5-BBA7-FF1F-D659DE899371}"/>
              </a:ext>
            </a:extLst>
          </p:cNvPr>
          <p:cNvSpPr>
            <a:spLocks noGrp="1"/>
          </p:cNvSpPr>
          <p:nvPr/>
        </p:nvSpPr>
        <p:spPr bwMode="auto">
          <a:xfrm>
            <a:off x="457200" y="612775"/>
            <a:ext cx="8229600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GB" sz="4400" dirty="0">
                <a:solidFill>
                  <a:srgbClr val="002060"/>
                </a:solidFill>
                <a:latin typeface="SassoonPrimaryInfant" pitchFamily="2" charset="0"/>
              </a:rPr>
              <a:t>Our school uses the 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GB" sz="4400" dirty="0">
                <a:solidFill>
                  <a:srgbClr val="0070C0"/>
                </a:solidFill>
                <a:latin typeface="SassoonPrimaryInfant" pitchFamily="2" charset="0"/>
              </a:rPr>
              <a:t>Phonics International programme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dirty="0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dirty="0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dirty="0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dirty="0">
              <a:solidFill>
                <a:srgbClr val="0070C0"/>
              </a:solidFill>
              <a:latin typeface="SassoonPrimaryInfant" pitchFamily="2" charset="0"/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en-GB" sz="4400" dirty="0">
                <a:solidFill>
                  <a:srgbClr val="0070C0"/>
                </a:solidFill>
                <a:latin typeface="SassoonPrimaryInfant" pitchFamily="2" charset="0"/>
              </a:rPr>
              <a:t>www.phonicsinternational.com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en-GB" sz="44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7D462AE-2971-0049-2C2B-46EBC45D3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2822005"/>
            <a:ext cx="5981700" cy="2419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008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7F7E73D-0DC0-2D0F-60F7-7151C842A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289271A-5E14-9B48-DA33-26AAFF9CE196}"/>
              </a:ext>
            </a:extLst>
          </p:cNvPr>
          <p:cNvSpPr>
            <a:spLocks noGrp="1"/>
          </p:cNvSpPr>
          <p:nvPr/>
        </p:nvSpPr>
        <p:spPr bwMode="auto">
          <a:xfrm>
            <a:off x="143271" y="332656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rgbClr val="19C8E9"/>
                </a:solidFill>
                <a:latin typeface="+mj-lt"/>
                <a:ea typeface="+mj-ea"/>
                <a:cs typeface="+mj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5pPr>
            <a:lvl6pPr marL="457200" algn="l" defTabSz="457200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6pPr>
            <a:lvl7pPr marL="914400" algn="l" defTabSz="457200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7pPr>
            <a:lvl8pPr marL="1371600" algn="l" defTabSz="457200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8pPr>
            <a:lvl9pPr marL="1828800" algn="l" defTabSz="457200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rgbClr val="19C8E9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en-GB" sz="3200" b="1" dirty="0">
                <a:solidFill>
                  <a:schemeClr val="tx1"/>
                </a:solidFill>
                <a:latin typeface="SassoonPrimaryInfant" pitchFamily="2" charset="0"/>
              </a:rPr>
              <a:t>The Synthetic Phonics Teaching Principles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B3F97475-B906-2A80-B144-37A201F65F09}"/>
              </a:ext>
            </a:extLst>
          </p:cNvPr>
          <p:cNvSpPr>
            <a:spLocks noGrp="1"/>
          </p:cNvSpPr>
          <p:nvPr/>
        </p:nvSpPr>
        <p:spPr bwMode="auto">
          <a:xfrm>
            <a:off x="482279" y="1556792"/>
            <a:ext cx="8229600" cy="496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 typeface="Arial" charset="0"/>
              <a:buNone/>
            </a:pPr>
            <a:r>
              <a:rPr lang="en-GB" sz="2000" b="1" dirty="0">
                <a:solidFill>
                  <a:schemeClr val="tx1"/>
                </a:solidFill>
                <a:latin typeface="SassoonPrimaryInfant" pitchFamily="2" charset="0"/>
              </a:rPr>
              <a:t>Teach: </a:t>
            </a:r>
          </a:p>
          <a:p>
            <a:pPr marL="0" indent="0" eaLnBrk="1" hangingPunct="1">
              <a:buFont typeface="Arial" charset="0"/>
              <a:buNone/>
            </a:pPr>
            <a:r>
              <a:rPr lang="en-GB" sz="2000" b="1" dirty="0">
                <a:solidFill>
                  <a:schemeClr val="tx1"/>
                </a:solidFill>
                <a:latin typeface="SassoonPrimaryInfant" pitchFamily="2" charset="0"/>
              </a:rPr>
              <a:t>KNOWLEDGE of the ALPHABETIC CODE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en-GB" sz="2000" b="1" dirty="0">
                <a:solidFill>
                  <a:schemeClr val="tx1"/>
                </a:solidFill>
                <a:latin typeface="SassoonPrimaryInfant" pitchFamily="2" charset="0"/>
              </a:rPr>
              <a:t>= letters linked to the sounds of speech</a:t>
            </a:r>
          </a:p>
          <a:p>
            <a:pPr marL="0" indent="0" eaLnBrk="1" hangingPunct="1">
              <a:buFont typeface="Arial" charset="0"/>
              <a:buNone/>
            </a:pPr>
            <a:endParaRPr lang="en-GB" sz="2000" b="1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 eaLnBrk="1" hangingPunct="1">
              <a:buFont typeface="Arial" charset="0"/>
              <a:buNone/>
            </a:pPr>
            <a:r>
              <a:rPr lang="en-GB" sz="2000" b="1" dirty="0">
                <a:solidFill>
                  <a:schemeClr val="tx1"/>
                </a:solidFill>
                <a:latin typeface="SassoonPrimaryInfant" pitchFamily="2" charset="0"/>
              </a:rPr>
              <a:t>THREE CORE SKILLS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GB" sz="2000" b="1" dirty="0">
                <a:solidFill>
                  <a:schemeClr val="tx1"/>
                </a:solidFill>
                <a:latin typeface="SassoonPrimaryInfant" pitchFamily="2" charset="0"/>
              </a:rPr>
              <a:t>‘sounding out and blending’ for reading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GB" sz="2000" b="1" dirty="0">
                <a:solidFill>
                  <a:schemeClr val="tx1"/>
                </a:solidFill>
                <a:latin typeface="SassoonPrimaryInfant" pitchFamily="2" charset="0"/>
              </a:rPr>
              <a:t>identifying sounds in words for spelling</a:t>
            </a:r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GB" sz="2000" b="1" dirty="0">
                <a:solidFill>
                  <a:schemeClr val="tx1"/>
                </a:solidFill>
                <a:latin typeface="SassoonPrimaryInfant" pitchFamily="2" charset="0"/>
              </a:rPr>
              <a:t>handwriting</a:t>
            </a:r>
          </a:p>
        </p:txBody>
      </p:sp>
    </p:spTree>
    <p:extLst>
      <p:ext uri="{BB962C8B-B14F-4D97-AF65-F5344CB8AC3E}">
        <p14:creationId xmlns:p14="http://schemas.microsoft.com/office/powerpoint/2010/main" val="279369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102078F-8B95-FE29-DB9F-2C8EAB5B0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59A21EF-263C-5CDA-4894-041B23F4D109}"/>
              </a:ext>
            </a:extLst>
          </p:cNvPr>
          <p:cNvSpPr>
            <a:spLocks noGrp="1"/>
          </p:cNvSpPr>
          <p:nvPr/>
        </p:nvSpPr>
        <p:spPr bwMode="auto">
          <a:xfrm>
            <a:off x="457200" y="332656"/>
            <a:ext cx="8229600" cy="552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buFont typeface="Arial" charset="0"/>
              <a:buNone/>
              <a:defRPr/>
            </a:pPr>
            <a:r>
              <a:rPr lang="en-GB" sz="3600" b="1" dirty="0">
                <a:solidFill>
                  <a:schemeClr val="tx1"/>
                </a:solidFill>
                <a:latin typeface="SassoonPrimaryInfant" pitchFamily="2" charset="0"/>
              </a:rPr>
              <a:t>What  is  the  alphabetic  code?</a:t>
            </a:r>
            <a:endParaRPr lang="en-GB" sz="1800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en-GB" sz="2400" b="1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Letters and letter groups are code for the individual sounds in our speech.</a:t>
            </a:r>
            <a:endParaRPr lang="en-GB" sz="2400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Decoding the letter symbols into sounds is the basis for reading: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en-GB" sz="2400" b="1" dirty="0">
              <a:solidFill>
                <a:schemeClr val="tx1"/>
              </a:solidFill>
              <a:latin typeface="SassoonPrimaryInfant" pitchFamily="2" charset="0"/>
            </a:endParaRPr>
          </a:p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2400" dirty="0">
                <a:solidFill>
                  <a:schemeClr val="tx1"/>
                </a:solidFill>
                <a:latin typeface="SassoonPrimaryInfant" pitchFamily="2" charset="0"/>
              </a:rPr>
              <a:t>See the printed word</a:t>
            </a:r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 soap, </a:t>
            </a:r>
            <a:r>
              <a:rPr lang="en-GB" sz="2400" dirty="0">
                <a:solidFill>
                  <a:schemeClr val="tx1"/>
                </a:solidFill>
                <a:latin typeface="SassoonPrimaryInfant" pitchFamily="2" charset="0"/>
              </a:rPr>
              <a:t>say the sounds </a:t>
            </a:r>
          </a:p>
          <a:p>
            <a:pPr marL="0" indent="0" algn="ctr" eaLnBrk="1" hangingPunct="1">
              <a:buFont typeface="Arial" charset="0"/>
              <a:buNone/>
              <a:defRPr/>
            </a:pPr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/s/ /</a:t>
            </a:r>
            <a:r>
              <a:rPr lang="en-GB" sz="2400" b="1" dirty="0" err="1">
                <a:solidFill>
                  <a:schemeClr val="tx1"/>
                </a:solidFill>
                <a:latin typeface="SassoonPrimaryInfant" pitchFamily="2" charset="0"/>
              </a:rPr>
              <a:t>oa</a:t>
            </a:r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/ /p/, </a:t>
            </a:r>
            <a:r>
              <a:rPr lang="en-GB" sz="2400" dirty="0">
                <a:solidFill>
                  <a:schemeClr val="tx1"/>
                </a:solidFill>
                <a:latin typeface="SassoonPrimaryInfant" pitchFamily="2" charset="0"/>
              </a:rPr>
              <a:t>blend the sounds to read (or discern)  </a:t>
            </a:r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“soap” </a:t>
            </a:r>
          </a:p>
        </p:txBody>
      </p:sp>
    </p:spTree>
    <p:extLst>
      <p:ext uri="{BB962C8B-B14F-4D97-AF65-F5344CB8AC3E}">
        <p14:creationId xmlns:p14="http://schemas.microsoft.com/office/powerpoint/2010/main" val="189181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3BB97FA-8F0E-C224-1A16-30AA243C64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D84FD0-52B6-3087-2290-1E65E005FBC5}"/>
              </a:ext>
            </a:extLst>
          </p:cNvPr>
          <p:cNvSpPr txBox="1"/>
          <p:nvPr/>
        </p:nvSpPr>
        <p:spPr>
          <a:xfrm>
            <a:off x="539552" y="260648"/>
            <a:ext cx="6696744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SassoonPrimaryInfant" panose="00000400000000000000" pitchFamily="2" charset="0"/>
              </a:rPr>
              <a:t>Phonics in </a:t>
            </a:r>
            <a:r>
              <a:rPr lang="en-GB" sz="3600" b="1" dirty="0" smtClean="0">
                <a:latin typeface="SassoonPrimaryInfant" panose="00000400000000000000" pitchFamily="2" charset="0"/>
              </a:rPr>
              <a:t>Y2</a:t>
            </a:r>
            <a:endParaRPr lang="en-GB" sz="3600" b="1" dirty="0" smtClean="0">
              <a:latin typeface="SassoonPrimaryInfant" panose="00000400000000000000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SassoonPrimaryInfant" panose="00000400000000000000" pitchFamily="2" charset="0"/>
              </a:rPr>
              <a:t>Continuation from Y1</a:t>
            </a:r>
            <a:endParaRPr lang="en-GB" sz="2200" dirty="0">
              <a:latin typeface="SassoonPrimaryInfant" panose="00000400000000000000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SassoonPrimaryInfant" panose="00000400000000000000" pitchFamily="2" charset="0"/>
              </a:rPr>
              <a:t>X2 Phonics lessons a week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SassoonPrimaryInfant" panose="00000400000000000000" pitchFamily="2" charset="0"/>
              </a:rPr>
              <a:t>Revising </a:t>
            </a:r>
            <a:r>
              <a:rPr lang="en-GB" sz="2200" dirty="0" smtClean="0">
                <a:latin typeface="SassoonPrimaryInfant" panose="00000400000000000000" pitchFamily="2" charset="0"/>
              </a:rPr>
              <a:t>alternative </a:t>
            </a:r>
            <a:r>
              <a:rPr lang="en-GB" sz="2200" dirty="0">
                <a:latin typeface="SassoonPrimaryInfant" panose="00000400000000000000" pitchFamily="2" charset="0"/>
              </a:rPr>
              <a:t>graphemes /ai/ /</a:t>
            </a:r>
            <a:r>
              <a:rPr lang="en-GB" sz="2200" dirty="0" err="1">
                <a:latin typeface="SassoonPrimaryInfant" panose="00000400000000000000" pitchFamily="2" charset="0"/>
              </a:rPr>
              <a:t>ee</a:t>
            </a:r>
            <a:r>
              <a:rPr lang="en-GB" sz="2200" dirty="0">
                <a:latin typeface="SassoonPrimaryInfant" panose="00000400000000000000" pitchFamily="2" charset="0"/>
              </a:rPr>
              <a:t>/ /</a:t>
            </a:r>
            <a:r>
              <a:rPr lang="en-GB" sz="2200" dirty="0" err="1">
                <a:latin typeface="SassoonPrimaryInfant" panose="00000400000000000000" pitchFamily="2" charset="0"/>
              </a:rPr>
              <a:t>ie</a:t>
            </a:r>
            <a:r>
              <a:rPr lang="en-GB" sz="2200" dirty="0">
                <a:latin typeface="SassoonPrimaryInfant" panose="00000400000000000000" pitchFamily="2" charset="0"/>
              </a:rPr>
              <a:t>/ /</a:t>
            </a:r>
            <a:r>
              <a:rPr lang="en-GB" sz="2200" dirty="0" err="1">
                <a:latin typeface="SassoonPrimaryInfant" panose="00000400000000000000" pitchFamily="2" charset="0"/>
              </a:rPr>
              <a:t>oa</a:t>
            </a:r>
            <a:r>
              <a:rPr lang="en-GB" sz="2200" dirty="0">
                <a:latin typeface="SassoonPrimaryInfant" panose="00000400000000000000" pitchFamily="2" charset="0"/>
              </a:rPr>
              <a:t>/ /</a:t>
            </a:r>
            <a:r>
              <a:rPr lang="en-GB" sz="2200" dirty="0" err="1">
                <a:latin typeface="SassoonPrimaryInfant" panose="00000400000000000000" pitchFamily="2" charset="0"/>
              </a:rPr>
              <a:t>ue</a:t>
            </a:r>
            <a:r>
              <a:rPr lang="en-GB" sz="2200" dirty="0" smtClean="0">
                <a:latin typeface="SassoonPrimaryInfant" panose="00000400000000000000" pitchFamily="2" charset="0"/>
              </a:rPr>
              <a:t>/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SassoonPrimaryInfant" panose="00000400000000000000" pitchFamily="2" charset="0"/>
              </a:rPr>
              <a:t>Revise any gaps in GPCs using our phonics tracking system</a:t>
            </a:r>
            <a:endParaRPr lang="en-GB" sz="2200" dirty="0">
              <a:latin typeface="SassoonPrimaryInfant" panose="00000400000000000000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>
                <a:latin typeface="SassoonPrimaryInfant" panose="00000400000000000000" pitchFamily="2" charset="0"/>
              </a:rPr>
              <a:t>New </a:t>
            </a:r>
            <a:r>
              <a:rPr lang="en-GB" sz="2200" dirty="0" smtClean="0">
                <a:latin typeface="SassoonPrimaryInfant" panose="00000400000000000000" pitchFamily="2" charset="0"/>
              </a:rPr>
              <a:t>unusual GPCs </a:t>
            </a:r>
            <a:r>
              <a:rPr lang="en-GB" sz="2200" dirty="0" err="1" smtClean="0">
                <a:latin typeface="SassoonPrimaryInfant" panose="00000400000000000000" pitchFamily="2" charset="0"/>
              </a:rPr>
              <a:t>e.g</a:t>
            </a:r>
            <a:r>
              <a:rPr lang="en-GB" sz="2200" dirty="0" smtClean="0">
                <a:latin typeface="SassoonPrimaryInfant" panose="00000400000000000000" pitchFamily="2" charset="0"/>
              </a:rPr>
              <a:t> /</a:t>
            </a:r>
            <a:r>
              <a:rPr lang="en-GB" sz="2200" dirty="0" err="1" smtClean="0">
                <a:latin typeface="SassoonPrimaryInfant" panose="00000400000000000000" pitchFamily="2" charset="0"/>
              </a:rPr>
              <a:t>ai</a:t>
            </a:r>
            <a:r>
              <a:rPr lang="en-GB" sz="2200" dirty="0" smtClean="0">
                <a:latin typeface="SassoonPrimaryInfant" panose="00000400000000000000" pitchFamily="2" charset="0"/>
              </a:rPr>
              <a:t>/ </a:t>
            </a:r>
            <a:r>
              <a:rPr lang="en-GB" sz="2200" dirty="0" err="1" smtClean="0">
                <a:latin typeface="SassoonPrimaryInfant" panose="00000400000000000000" pitchFamily="2" charset="0"/>
              </a:rPr>
              <a:t>eigh</a:t>
            </a:r>
            <a:r>
              <a:rPr lang="en-GB" sz="2200" dirty="0" smtClean="0">
                <a:latin typeface="SassoonPrimaryInfant" panose="00000400000000000000" pitchFamily="2" charset="0"/>
              </a:rPr>
              <a:t> /</a:t>
            </a:r>
            <a:r>
              <a:rPr lang="en-GB" sz="2200" dirty="0" err="1" smtClean="0">
                <a:latin typeface="SassoonPrimaryInfant" panose="00000400000000000000" pitchFamily="2" charset="0"/>
              </a:rPr>
              <a:t>oa</a:t>
            </a:r>
            <a:r>
              <a:rPr lang="en-GB" sz="2200" dirty="0" smtClean="0">
                <a:latin typeface="SassoonPrimaryInfant" panose="00000400000000000000" pitchFamily="2" charset="0"/>
              </a:rPr>
              <a:t>/ eau</a:t>
            </a:r>
            <a:endParaRPr lang="en-GB" sz="2200" dirty="0">
              <a:latin typeface="SassoonPrimaryInfant" panose="00000400000000000000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SassoonPrimaryInfant" panose="00000400000000000000" pitchFamily="2" charset="0"/>
              </a:rPr>
              <a:t>Regular spelling lessons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SassoonPrimaryInfant" panose="00000400000000000000" pitchFamily="2" charset="0"/>
              </a:rPr>
              <a:t>Weekly links via seesaw to support weekly phonics learning</a:t>
            </a:r>
            <a:endParaRPr lang="en-GB" sz="22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756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062CEE4-DC10-7178-877A-736C25168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F726F-45DD-1818-4234-3EB4C967931D}"/>
              </a:ext>
            </a:extLst>
          </p:cNvPr>
          <p:cNvSpPr>
            <a:spLocks noGrp="1"/>
          </p:cNvSpPr>
          <p:nvPr/>
        </p:nvSpPr>
        <p:spPr bwMode="auto">
          <a:xfrm>
            <a:off x="539552" y="332656"/>
            <a:ext cx="8229600" cy="574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None/>
            </a:pPr>
            <a:r>
              <a:rPr lang="en-GB" b="1" dirty="0" smtClean="0">
                <a:solidFill>
                  <a:schemeClr val="tx1"/>
                </a:solidFill>
                <a:latin typeface="SassoonPrimaryInfant" pitchFamily="2" charset="0"/>
              </a:rPr>
              <a:t>  Children need to apply </a:t>
            </a:r>
            <a:r>
              <a:rPr lang="en-GB" b="1" dirty="0">
                <a:solidFill>
                  <a:schemeClr val="tx1"/>
                </a:solidFill>
                <a:latin typeface="SassoonPrimaryInfant" pitchFamily="2" charset="0"/>
              </a:rPr>
              <a:t>growing phonics knowledge and skills to words, sentences and texts for reading, spelling and writing </a:t>
            </a:r>
            <a:endParaRPr lang="en-GB" b="1" dirty="0" smtClean="0">
              <a:solidFill>
                <a:schemeClr val="tx1"/>
              </a:solidFill>
              <a:latin typeface="SassoonPrimaryInfant" pitchFamily="2" charset="0"/>
            </a:endParaRPr>
          </a:p>
          <a:p>
            <a:pPr eaLnBrk="1" hangingPunct="1">
              <a:buNone/>
            </a:pPr>
            <a:endParaRPr lang="en-GB" b="1" dirty="0">
              <a:solidFill>
                <a:schemeClr val="tx1"/>
              </a:solidFill>
              <a:latin typeface="SassoonPrimaryInfant" pitchFamily="2" charset="0"/>
            </a:endParaRPr>
          </a:p>
          <a:p>
            <a:pPr eaLnBrk="1" hangingPunct="1">
              <a:buNone/>
            </a:pPr>
            <a:r>
              <a:rPr lang="en-GB" b="1" dirty="0" smtClean="0">
                <a:solidFill>
                  <a:schemeClr val="tx1"/>
                </a:solidFill>
                <a:latin typeface="SassoonPrimaryInfant" pitchFamily="2" charset="0"/>
              </a:rPr>
              <a:t>   As </a:t>
            </a:r>
            <a:r>
              <a:rPr lang="en-GB" b="1" dirty="0" smtClean="0">
                <a:solidFill>
                  <a:schemeClr val="tx1"/>
                </a:solidFill>
                <a:latin typeface="SassoonPrimaryInfant" pitchFamily="2" charset="0"/>
              </a:rPr>
              <a:t>children progress through Y2 they will move from decoding to reading with </a:t>
            </a:r>
            <a:r>
              <a:rPr lang="en-GB" b="1" dirty="0" smtClean="0">
                <a:solidFill>
                  <a:srgbClr val="FF0000"/>
                </a:solidFill>
                <a:latin typeface="SassoonPrimaryInfant" pitchFamily="2" charset="0"/>
              </a:rPr>
              <a:t>fluency and expression</a:t>
            </a:r>
            <a:r>
              <a:rPr lang="en-GB" b="1" dirty="0" smtClean="0">
                <a:solidFill>
                  <a:schemeClr val="tx1"/>
                </a:solidFill>
                <a:latin typeface="SassoonPrimaryInfant" pitchFamily="2" charset="0"/>
              </a:rPr>
              <a:t>. (x90 words per minute) Children will need to reread sentences and books over and over to gain confidence and fluency.</a:t>
            </a:r>
            <a:endParaRPr lang="en-GB" dirty="0">
              <a:solidFill>
                <a:schemeClr val="tx1"/>
              </a:solidFill>
              <a:latin typeface="SassoonPrimaryInfant" pitchFamily="2" charset="0"/>
            </a:endParaRPr>
          </a:p>
          <a:p>
            <a:pPr eaLnBrk="1" hangingPunct="1"/>
            <a:endParaRPr lang="en-GB" sz="2800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71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SassoonPrimaryInfant" pitchFamily="2" charset="0"/>
              </a:rPr>
              <a:t>Reading </a:t>
            </a:r>
            <a:r>
              <a:rPr lang="en-GB" b="1" dirty="0" smtClean="0">
                <a:latin typeface="SassoonPrimaryInfant" pitchFamily="2" charset="0"/>
              </a:rPr>
              <a:t>in Y2</a:t>
            </a:r>
            <a:endParaRPr lang="en-GB" b="1" dirty="0">
              <a:latin typeface="SassoonPrimaryInfant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11560" y="1052736"/>
            <a:ext cx="7704856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Daily ERIC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Daily whole class story time – fiction/nonfiction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Individual reading with member of staff – aim for x1 a </a:t>
            </a:r>
            <a:r>
              <a:rPr lang="en-GB" sz="2000" dirty="0" smtClean="0">
                <a:latin typeface="SassoonPrimaryInfant" pitchFamily="2" charset="0"/>
              </a:rPr>
              <a:t>fortnight minimum</a:t>
            </a:r>
            <a:endParaRPr lang="en-GB" sz="20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X2 Guided Comprehension (VIPERS) </a:t>
            </a:r>
            <a:r>
              <a:rPr lang="en-GB" sz="2000" dirty="0" smtClean="0">
                <a:latin typeface="SassoonPrimaryInfant" pitchFamily="2" charset="0"/>
              </a:rPr>
              <a:t>sessions </a:t>
            </a:r>
            <a:r>
              <a:rPr lang="en-GB" sz="2000" dirty="0">
                <a:latin typeface="SassoonPrimaryInfant" pitchFamily="2" charset="0"/>
              </a:rPr>
              <a:t>per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All children take home a school reading book and a ‘Dream </a:t>
            </a:r>
            <a:r>
              <a:rPr lang="en-GB" sz="2000" dirty="0" smtClean="0">
                <a:latin typeface="SassoonPrimaryInfant" pitchFamily="2" charset="0"/>
              </a:rPr>
              <a:t>Read’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PrimaryInfant" pitchFamily="2" charset="0"/>
              </a:rPr>
              <a:t>We </a:t>
            </a:r>
            <a:r>
              <a:rPr lang="en-GB" sz="2000" dirty="0">
                <a:latin typeface="SassoonPrimaryInfant" pitchFamily="2" charset="0"/>
              </a:rPr>
              <a:t>welcome book recommendations for all children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Reading Champion every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We have an open book corner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High quality </a:t>
            </a:r>
            <a:r>
              <a:rPr lang="en-GB" sz="2000" dirty="0" smtClean="0">
                <a:latin typeface="SassoonPrimaryInfant" pitchFamily="2" charset="0"/>
              </a:rPr>
              <a:t>texts </a:t>
            </a:r>
            <a:r>
              <a:rPr lang="en-GB" sz="2000" dirty="0">
                <a:latin typeface="SassoonPrimaryInfant" pitchFamily="2" charset="0"/>
              </a:rPr>
              <a:t>for each foundation subject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Infant" pitchFamily="2" charset="0"/>
              </a:rPr>
              <a:t>World Book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PrimaryInfant" pitchFamily="2" charset="0"/>
              </a:rPr>
              <a:t>Library visits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SassoonPrimaryInfant" pitchFamily="2" charset="0"/>
              </a:rPr>
              <a:t>Birthday books</a:t>
            </a:r>
            <a:endParaRPr lang="en-GB" sz="2000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PrimaryInfant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708" y="3645024"/>
            <a:ext cx="1728192" cy="2307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85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173867" y="296481"/>
            <a:ext cx="656849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latin typeface="SassoonPrimaryInfant" pitchFamily="2" charset="0"/>
              </a:rPr>
              <a:t>READING BOOKS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b="1" dirty="0" smtClean="0">
              <a:latin typeface="SassoonPrimaryInfant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 dirty="0" smtClean="0">
                <a:latin typeface="SassoonPrimaryInfant" pitchFamily="2" charset="0"/>
              </a:rPr>
              <a:t>‘</a:t>
            </a:r>
            <a:r>
              <a:rPr lang="en-GB" altLang="en-US" b="1" dirty="0">
                <a:latin typeface="SassoonPrimaryInfant" pitchFamily="2" charset="0"/>
              </a:rPr>
              <a:t>Tree’ books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latin typeface="SassoonPrimaryInfant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latin typeface="SassoonPrimaryInfant" pitchFamily="2" charset="0"/>
              </a:rPr>
              <a:t>These books should be just below the children’s phonic ability and contain digraphs which the children have a secure understanding of. The children should be able to read these books with increasing fluency.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032403"/>
            <a:ext cx="1296144" cy="14917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098" y="2996953"/>
            <a:ext cx="1130582" cy="158183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73867" y="2870147"/>
            <a:ext cx="64362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latin typeface="SassoonPrimaryInfant" pitchFamily="2" charset="0"/>
              </a:rPr>
              <a:t>Phonetically decodable books which directly </a:t>
            </a:r>
            <a:r>
              <a:rPr lang="en-GB" altLang="en-US" dirty="0" smtClean="0">
                <a:latin typeface="SassoonPrimaryInfant" pitchFamily="2" charset="0"/>
              </a:rPr>
              <a:t>linked </a:t>
            </a:r>
            <a:r>
              <a:rPr lang="en-GB" altLang="en-US" dirty="0">
                <a:latin typeface="SassoonPrimaryInfant" pitchFamily="2" charset="0"/>
              </a:rPr>
              <a:t>to the phonics being taught </a:t>
            </a:r>
            <a:r>
              <a:rPr lang="en-GB" altLang="en-US" dirty="0" smtClean="0">
                <a:latin typeface="SassoonPrimaryInfant" pitchFamily="2" charset="0"/>
              </a:rPr>
              <a:t>or revised. </a:t>
            </a:r>
            <a:endParaRPr lang="en-GB" altLang="en-US" dirty="0">
              <a:latin typeface="SassoonPrimaryInfant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latin typeface="SassoonPrimaryInfant" pitchFamily="2" charset="0"/>
              </a:rPr>
              <a:t>These are sometimes repeated, depending on whether the class/individual children are struggling with specific digraphs.</a:t>
            </a:r>
          </a:p>
        </p:txBody>
      </p:sp>
      <p:sp>
        <p:nvSpPr>
          <p:cNvPr id="8" name="Rectangle 7"/>
          <p:cNvSpPr/>
          <p:nvPr/>
        </p:nvSpPr>
        <p:spPr>
          <a:xfrm>
            <a:off x="2183994" y="4693493"/>
            <a:ext cx="611931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 smtClean="0">
                <a:latin typeface="SassoonPrimaryInfant" pitchFamily="2" charset="0"/>
              </a:rPr>
              <a:t>Dream Reads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b="1" dirty="0">
              <a:latin typeface="SassoonPrimaryInfant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latin typeface="SassoonPrimaryInfant" pitchFamily="2" charset="0"/>
              </a:rPr>
              <a:t>The children read a range of high-quality fiction and non-fiction texts during ERIC time.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latin typeface="SassoonPrimaryInfant" pitchFamily="2" charset="0"/>
              </a:rPr>
              <a:t>They can choose one they like to share with you </a:t>
            </a:r>
            <a:r>
              <a:rPr lang="en-GB" altLang="en-US" smtClean="0">
                <a:latin typeface="SassoonPrimaryInfant" pitchFamily="2" charset="0"/>
              </a:rPr>
              <a:t>at home.</a:t>
            </a:r>
            <a:endParaRPr lang="en-GB" altLang="en-US" dirty="0" smtClean="0">
              <a:latin typeface="SassoonPrimaryInfant" pitchFamily="2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 Infant Std" panose="020B0503020103030203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 Infant Std" panose="020B0503020103030203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latin typeface="Sassoon Infant Std" panose="020B050302010303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146" y="4941168"/>
            <a:ext cx="1072534" cy="1663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274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96027"/>
            <a:ext cx="7520940" cy="548640"/>
          </a:xfrm>
        </p:spPr>
        <p:txBody>
          <a:bodyPr/>
          <a:lstStyle/>
          <a:p>
            <a:r>
              <a:rPr lang="en-GB" dirty="0">
                <a:latin typeface="SassoonPrimaryInfant" pitchFamily="2" charset="0"/>
              </a:rPr>
              <a:t>How do we support children's comprehension?</a:t>
            </a:r>
            <a:br>
              <a:rPr lang="en-GB" dirty="0">
                <a:latin typeface="SassoonPrimaryInfant" pitchFamily="2" charset="0"/>
              </a:rPr>
            </a:br>
            <a:endParaRPr lang="en-GB" dirty="0">
              <a:latin typeface="SassoonPrimaryInfant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971696"/>
            <a:ext cx="2206536" cy="1698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420888"/>
            <a:ext cx="6588224" cy="4143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1544667"/>
            <a:ext cx="60486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PrimaryInfant" pitchFamily="2" charset="0"/>
              </a:rPr>
              <a:t>During individual reading sessions, class story time sessions and Guided Comprehension sessions </a:t>
            </a:r>
            <a:r>
              <a:rPr lang="en-GB" dirty="0" smtClean="0">
                <a:latin typeface="SassoonPrimaryInfant" pitchFamily="2" charset="0"/>
              </a:rPr>
              <a:t>we ask children questions</a:t>
            </a:r>
            <a:r>
              <a:rPr lang="en-GB" dirty="0">
                <a:latin typeface="SassoonPrimaryInfant" pitchFamily="2" charset="0"/>
              </a:rPr>
              <a:t> </a:t>
            </a:r>
            <a:r>
              <a:rPr lang="en-GB" dirty="0" smtClean="0">
                <a:latin typeface="SassoonPrimaryInfant" pitchFamily="2" charset="0"/>
              </a:rPr>
              <a:t>like these.  This will </a:t>
            </a:r>
            <a:r>
              <a:rPr lang="en-GB" dirty="0">
                <a:latin typeface="SassoonPrimaryInfant" pitchFamily="2" charset="0"/>
              </a:rPr>
              <a:t>c</a:t>
            </a:r>
            <a:r>
              <a:rPr lang="en-GB" dirty="0" smtClean="0">
                <a:latin typeface="SassoonPrimaryInfant" pitchFamily="2" charset="0"/>
              </a:rPr>
              <a:t>ontinue in Y3</a:t>
            </a:r>
            <a:endParaRPr lang="en-GB" dirty="0">
              <a:latin typeface="SassoonPrimaryInfa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35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349" y="778416"/>
            <a:ext cx="7520940" cy="548640"/>
          </a:xfrm>
        </p:spPr>
        <p:txBody>
          <a:bodyPr/>
          <a:lstStyle/>
          <a:p>
            <a:r>
              <a:rPr lang="en-GB" b="1" dirty="0">
                <a:latin typeface="SassoonPrimaryInfant" pitchFamily="2" charset="0"/>
              </a:rPr>
              <a:t>What can we do to help at home?</a:t>
            </a:r>
            <a:br>
              <a:rPr lang="en-GB" b="1" dirty="0">
                <a:latin typeface="SassoonPrimaryInfant" pitchFamily="2" charset="0"/>
              </a:rPr>
            </a:br>
            <a:r>
              <a:rPr lang="en-GB" b="1" dirty="0">
                <a:latin typeface="SassoonPrimaryInfant" pitchFamily="2" charset="0"/>
              </a:rPr>
              <a:t/>
            </a:r>
            <a:br>
              <a:rPr lang="en-GB" b="1" dirty="0">
                <a:latin typeface="SassoonPrimaryInfant" pitchFamily="2" charset="0"/>
              </a:rPr>
            </a:br>
            <a:endParaRPr lang="en-GB" b="1" dirty="0">
              <a:latin typeface="SassoonPrimaryInfant" pitchFamily="2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39552" y="1268760"/>
            <a:ext cx="842493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SassoonPrimaryInfant" pitchFamily="2" charset="0"/>
              </a:rPr>
              <a:t>Read </a:t>
            </a:r>
            <a:r>
              <a:rPr lang="en-GB" dirty="0">
                <a:latin typeface="SassoonPrimaryInfant" pitchFamily="2" charset="0"/>
              </a:rPr>
              <a:t>with your child EVERY day! </a:t>
            </a:r>
          </a:p>
          <a:p>
            <a:endParaRPr lang="en-GB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assoonPrimaryInfant" pitchFamily="2" charset="0"/>
              </a:rPr>
              <a:t>Record all reading at home in their reading diary</a:t>
            </a:r>
          </a:p>
          <a:p>
            <a:endParaRPr lang="en-GB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assoonPrimaryInfant" pitchFamily="2" charset="0"/>
              </a:rPr>
              <a:t>Read to them – share longer texts and discuss the story –prediction, sequencing etc. VIPERS</a:t>
            </a:r>
          </a:p>
          <a:p>
            <a:endParaRPr lang="en-GB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assoonPrimaryInfant" pitchFamily="2" charset="0"/>
              </a:rPr>
              <a:t>Listen to audio stories and discuss</a:t>
            </a:r>
          </a:p>
          <a:p>
            <a:endParaRPr lang="en-GB" dirty="0">
              <a:latin typeface="SassoonPrimaryInfant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assoonPrimaryInfant" pitchFamily="2" charset="0"/>
              </a:rPr>
              <a:t>Read when you are out and about – menus, signs, recipes, road signs etc.</a:t>
            </a:r>
          </a:p>
        </p:txBody>
      </p:sp>
    </p:spTree>
    <p:extLst>
      <p:ext uri="{BB962C8B-B14F-4D97-AF65-F5344CB8AC3E}">
        <p14:creationId xmlns:p14="http://schemas.microsoft.com/office/powerpoint/2010/main" val="172809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>
                <a:latin typeface="SassoonPrimaryInfant" pitchFamily="2" charset="0"/>
              </a:rPr>
              <a:pPr/>
              <a:t>12</a:t>
            </a:fld>
            <a:endParaRPr lang="en-US">
              <a:latin typeface="SassoonPrimaryInfant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847" y="620688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latin typeface="SassoonPrimaryInfant" pitchFamily="2" charset="0"/>
              </a:rPr>
              <a:t>The more that you read, the more things you will know. The more you learn, the more places you will go."  Dr Seuss  </a:t>
            </a:r>
          </a:p>
        </p:txBody>
      </p:sp>
      <p:sp>
        <p:nvSpPr>
          <p:cNvPr id="5" name="Rectangle 4"/>
          <p:cNvSpPr/>
          <p:nvPr/>
        </p:nvSpPr>
        <p:spPr>
          <a:xfrm>
            <a:off x="971600" y="249289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latin typeface="SassoonPrimaryInfant" pitchFamily="2" charset="0"/>
            </a:endParaRPr>
          </a:p>
          <a:p>
            <a:r>
              <a:rPr lang="en-GB" dirty="0">
                <a:latin typeface="SassoonPrimaryInfant" pitchFamily="2" charset="0"/>
              </a:rPr>
              <a:t>The National Literacy Trust has noted that becoming a lifetime reader is based on developing a deep love of reading.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13403" y="3032956"/>
            <a:ext cx="3168352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08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Custom 1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969696"/>
      </a:accent1>
      <a:accent2>
        <a:srgbClr val="FFFF00"/>
      </a:accent2>
      <a:accent3>
        <a:srgbClr val="C0C0C0"/>
      </a:accent3>
      <a:accent4>
        <a:srgbClr val="FFFF00"/>
      </a:accent4>
      <a:accent5>
        <a:srgbClr val="EAEAEA"/>
      </a:accent5>
      <a:accent6>
        <a:srgbClr val="91A7AB"/>
      </a:accent6>
      <a:hlink>
        <a:srgbClr val="FFFF00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190</TotalTime>
  <Words>612</Words>
  <Application>Microsoft Office PowerPoint</Application>
  <PresentationFormat>On-screen Show (4:3)</PresentationFormat>
  <Paragraphs>92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1" baseType="lpstr">
      <vt:lpstr>Arial</vt:lpstr>
      <vt:lpstr>Calibri</vt:lpstr>
      <vt:lpstr>Franklin Gothic Book</vt:lpstr>
      <vt:lpstr>Franklin Gothic Medium</vt:lpstr>
      <vt:lpstr>Sassoon Infant Std</vt:lpstr>
      <vt:lpstr>SassoonPrimaryInfant</vt:lpstr>
      <vt:lpstr>Tunga</vt:lpstr>
      <vt:lpstr>Wingdings</vt:lpstr>
      <vt:lpstr>Angles</vt:lpstr>
      <vt:lpstr>PHONICS &amp;Reading in Y2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Reading in Y2</vt:lpstr>
      <vt:lpstr>PowerPoint Presentation</vt:lpstr>
      <vt:lpstr>How do we support children's comprehension? </vt:lpstr>
      <vt:lpstr>What can we do to help at home?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in Y2</dc:title>
  <dc:creator>beckbrine</dc:creator>
  <cp:lastModifiedBy>Hattie Moss</cp:lastModifiedBy>
  <cp:revision>48</cp:revision>
  <cp:lastPrinted>2025-09-23T16:26:42Z</cp:lastPrinted>
  <dcterms:created xsi:type="dcterms:W3CDTF">2023-02-11T09:30:12Z</dcterms:created>
  <dcterms:modified xsi:type="dcterms:W3CDTF">2025-09-23T16:26:46Z</dcterms:modified>
</cp:coreProperties>
</file>